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56" r:id="rId5"/>
    <p:sldId id="264" r:id="rId6"/>
    <p:sldId id="259" r:id="rId7"/>
    <p:sldId id="258" r:id="rId8"/>
    <p:sldId id="269" r:id="rId9"/>
    <p:sldId id="268" r:id="rId10"/>
  </p:sldIdLst>
  <p:sldSz cx="10693400" cy="7562850"/>
  <p:notesSz cx="9928225" cy="6797675"/>
  <p:defaultTextStyle>
    <a:defPPr>
      <a:defRPr lang="en-US"/>
    </a:defPPr>
    <a:lvl1pPr marL="0" algn="l" defTabSz="914327" rtl="0" eaLnBrk="1" latinLnBrk="0" hangingPunct="1">
      <a:defRPr sz="1800" kern="1200">
        <a:solidFill>
          <a:schemeClr val="tx1"/>
        </a:solidFill>
        <a:latin typeface="+mn-lt"/>
        <a:ea typeface="+mn-ea"/>
        <a:cs typeface="+mn-cs"/>
      </a:defRPr>
    </a:lvl1pPr>
    <a:lvl2pPr marL="457163" algn="l" defTabSz="914327" rtl="0" eaLnBrk="1" latinLnBrk="0" hangingPunct="1">
      <a:defRPr sz="1800" kern="1200">
        <a:solidFill>
          <a:schemeClr val="tx1"/>
        </a:solidFill>
        <a:latin typeface="+mn-lt"/>
        <a:ea typeface="+mn-ea"/>
        <a:cs typeface="+mn-cs"/>
      </a:defRPr>
    </a:lvl2pPr>
    <a:lvl3pPr marL="914327" algn="l" defTabSz="914327" rtl="0" eaLnBrk="1" latinLnBrk="0" hangingPunct="1">
      <a:defRPr sz="1800" kern="1200">
        <a:solidFill>
          <a:schemeClr val="tx1"/>
        </a:solidFill>
        <a:latin typeface="+mn-lt"/>
        <a:ea typeface="+mn-ea"/>
        <a:cs typeface="+mn-cs"/>
      </a:defRPr>
    </a:lvl3pPr>
    <a:lvl4pPr marL="1371490" algn="l" defTabSz="914327" rtl="0" eaLnBrk="1" latinLnBrk="0" hangingPunct="1">
      <a:defRPr sz="1800" kern="1200">
        <a:solidFill>
          <a:schemeClr val="tx1"/>
        </a:solidFill>
        <a:latin typeface="+mn-lt"/>
        <a:ea typeface="+mn-ea"/>
        <a:cs typeface="+mn-cs"/>
      </a:defRPr>
    </a:lvl4pPr>
    <a:lvl5pPr marL="1828653" algn="l" defTabSz="914327" rtl="0" eaLnBrk="1" latinLnBrk="0" hangingPunct="1">
      <a:defRPr sz="1800" kern="1200">
        <a:solidFill>
          <a:schemeClr val="tx1"/>
        </a:solidFill>
        <a:latin typeface="+mn-lt"/>
        <a:ea typeface="+mn-ea"/>
        <a:cs typeface="+mn-cs"/>
      </a:defRPr>
    </a:lvl5pPr>
    <a:lvl6pPr marL="2285816" algn="l" defTabSz="914327" rtl="0" eaLnBrk="1" latinLnBrk="0" hangingPunct="1">
      <a:defRPr sz="1800" kern="1200">
        <a:solidFill>
          <a:schemeClr val="tx1"/>
        </a:solidFill>
        <a:latin typeface="+mn-lt"/>
        <a:ea typeface="+mn-ea"/>
        <a:cs typeface="+mn-cs"/>
      </a:defRPr>
    </a:lvl6pPr>
    <a:lvl7pPr marL="2742980" algn="l" defTabSz="914327" rtl="0" eaLnBrk="1" latinLnBrk="0" hangingPunct="1">
      <a:defRPr sz="1800" kern="1200">
        <a:solidFill>
          <a:schemeClr val="tx1"/>
        </a:solidFill>
        <a:latin typeface="+mn-lt"/>
        <a:ea typeface="+mn-ea"/>
        <a:cs typeface="+mn-cs"/>
      </a:defRPr>
    </a:lvl7pPr>
    <a:lvl8pPr marL="3200143" algn="l" defTabSz="914327" rtl="0" eaLnBrk="1" latinLnBrk="0" hangingPunct="1">
      <a:defRPr sz="1800" kern="1200">
        <a:solidFill>
          <a:schemeClr val="tx1"/>
        </a:solidFill>
        <a:latin typeface="+mn-lt"/>
        <a:ea typeface="+mn-ea"/>
        <a:cs typeface="+mn-cs"/>
      </a:defRPr>
    </a:lvl8pPr>
    <a:lvl9pPr marL="3657306" algn="l" defTabSz="91432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A18540B-E94E-68F2-620F-BF07297327EE}" name="Jasmine Hunt" initials="JH" userId="S::jasmine.hunt@omni-service.com::6ed68bae-3d66-4317-96be-449000dedf28" providerId="AD"/>
  <p188:author id="{41581E36-1714-21E0-FA9C-A349031E1F72}" name="Emma Blair" initials="EB" userId="S::emma.blair@omnipeople.co.uk::847a2dd5-f785-429e-91fb-16984a6b51c8" providerId="AD"/>
  <p188:author id="{5252A94D-FFA7-A8BB-58FD-49B3B7231B8C}" name="Caroline Allen" initials="CA" userId="S::caroline.allen@omnipeople.co.uk::69b29905-a976-4f18-85db-7cb0269cb58e" providerId="AD"/>
  <p188:author id="{0A145569-112A-310C-2AC0-CC48EB6BBB9A}" name="Tom Heys" initials="TH" userId="S::tom.heys@lewissilkin.com::04be133c-2082-4bb3-879e-09cae3eb05ce" providerId="AD"/>
  <p188:author id="{30F232AB-EBFB-0090-5934-8A5BCC0F2782}" name="Tom Heys" initials="TH" userId="S::th8267@lewissilkin.com::04be133c-2082-4bb3-879e-09cae3eb05ce"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aroline Allen" initials="CA" lastIdx="1" clrIdx="0">
    <p:extLst>
      <p:ext uri="{19B8F6BF-5375-455C-9EA6-DF929625EA0E}">
        <p15:presenceInfo xmlns:p15="http://schemas.microsoft.com/office/powerpoint/2012/main" userId="S::caroline.allen@omnipeople.co.uk::69b29905-a976-4f18-85db-7cb0269cb58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3A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66A3FC-D235-4500-A064-A5F3762F81B4}" v="12" dt="2024-10-11T09:24:16.018"/>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1723" y="278"/>
      </p:cViewPr>
      <p:guideLst>
        <p:guide orient="horz" pos="2880"/>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smine Hunt" userId="6ed68bae-3d66-4317-96be-449000dedf28" providerId="ADAL" clId="{0666A3FC-D235-4500-A064-A5F3762F81B4}"/>
    <pc:docChg chg="custSel modSld">
      <pc:chgData name="Jasmine Hunt" userId="6ed68bae-3d66-4317-96be-449000dedf28" providerId="ADAL" clId="{0666A3FC-D235-4500-A064-A5F3762F81B4}" dt="2024-10-11T09:25:48.312" v="822" actId="20577"/>
      <pc:docMkLst>
        <pc:docMk/>
      </pc:docMkLst>
      <pc:sldChg chg="modSp mod">
        <pc:chgData name="Jasmine Hunt" userId="6ed68bae-3d66-4317-96be-449000dedf28" providerId="ADAL" clId="{0666A3FC-D235-4500-A064-A5F3762F81B4}" dt="2024-10-03T10:42:05.231" v="1" actId="20577"/>
        <pc:sldMkLst>
          <pc:docMk/>
          <pc:sldMk cId="0" sldId="256"/>
        </pc:sldMkLst>
        <pc:spChg chg="mod">
          <ac:chgData name="Jasmine Hunt" userId="6ed68bae-3d66-4317-96be-449000dedf28" providerId="ADAL" clId="{0666A3FC-D235-4500-A064-A5F3762F81B4}" dt="2024-10-03T10:42:05.231" v="1" actId="20577"/>
          <ac:spMkLst>
            <pc:docMk/>
            <pc:sldMk cId="0" sldId="256"/>
            <ac:spMk id="7" creationId="{00000000-0000-0000-0000-000000000000}"/>
          </ac:spMkLst>
        </pc:spChg>
      </pc:sldChg>
      <pc:sldChg chg="addSp delSp modSp mod">
        <pc:chgData name="Jasmine Hunt" userId="6ed68bae-3d66-4317-96be-449000dedf28" providerId="ADAL" clId="{0666A3FC-D235-4500-A064-A5F3762F81B4}" dt="2024-10-11T09:25:48.312" v="822" actId="20577"/>
        <pc:sldMkLst>
          <pc:docMk/>
          <pc:sldMk cId="0" sldId="258"/>
        </pc:sldMkLst>
        <pc:spChg chg="mod">
          <ac:chgData name="Jasmine Hunt" userId="6ed68bae-3d66-4317-96be-449000dedf28" providerId="ADAL" clId="{0666A3FC-D235-4500-A064-A5F3762F81B4}" dt="2024-10-03T10:43:12.949" v="9" actId="20577"/>
          <ac:spMkLst>
            <pc:docMk/>
            <pc:sldMk cId="0" sldId="258"/>
            <ac:spMk id="3" creationId="{00000000-0000-0000-0000-000000000000}"/>
          </ac:spMkLst>
        </pc:spChg>
        <pc:spChg chg="del">
          <ac:chgData name="Jasmine Hunt" userId="6ed68bae-3d66-4317-96be-449000dedf28" providerId="ADAL" clId="{0666A3FC-D235-4500-A064-A5F3762F81B4}" dt="2024-10-03T15:12:49.097" v="154" actId="478"/>
          <ac:spMkLst>
            <pc:docMk/>
            <pc:sldMk cId="0" sldId="258"/>
            <ac:spMk id="4" creationId="{00000000-0000-0000-0000-000000000000}"/>
          </ac:spMkLst>
        </pc:spChg>
        <pc:spChg chg="add del mod">
          <ac:chgData name="Jasmine Hunt" userId="6ed68bae-3d66-4317-96be-449000dedf28" providerId="ADAL" clId="{0666A3FC-D235-4500-A064-A5F3762F81B4}" dt="2024-10-11T09:23:50.109" v="780" actId="478"/>
          <ac:spMkLst>
            <pc:docMk/>
            <pc:sldMk cId="0" sldId="258"/>
            <ac:spMk id="4" creationId="{A5140F16-D3A1-C327-F7C0-FC60DB7C3019}"/>
          </ac:spMkLst>
        </pc:spChg>
        <pc:spChg chg="add mod">
          <ac:chgData name="Jasmine Hunt" userId="6ed68bae-3d66-4317-96be-449000dedf28" providerId="ADAL" clId="{0666A3FC-D235-4500-A064-A5F3762F81B4}" dt="2024-10-11T09:25:48.312" v="822" actId="20577"/>
          <ac:spMkLst>
            <pc:docMk/>
            <pc:sldMk cId="0" sldId="258"/>
            <ac:spMk id="5" creationId="{FA96A752-1F27-22BE-D743-D2B665B26C6C}"/>
          </ac:spMkLst>
        </pc:spChg>
        <pc:spChg chg="add mod">
          <ac:chgData name="Jasmine Hunt" userId="6ed68bae-3d66-4317-96be-449000dedf28" providerId="ADAL" clId="{0666A3FC-D235-4500-A064-A5F3762F81B4}" dt="2024-10-11T09:21:06.573" v="333"/>
          <ac:spMkLst>
            <pc:docMk/>
            <pc:sldMk cId="0" sldId="258"/>
            <ac:spMk id="8" creationId="{FF0A71B1-3F76-B74F-B5D7-37056A8A54CC}"/>
          </ac:spMkLst>
        </pc:spChg>
        <pc:spChg chg="add mod">
          <ac:chgData name="Jasmine Hunt" userId="6ed68bae-3d66-4317-96be-449000dedf28" providerId="ADAL" clId="{0666A3FC-D235-4500-A064-A5F3762F81B4}" dt="2024-10-11T09:22:44.536" v="628" actId="20577"/>
          <ac:spMkLst>
            <pc:docMk/>
            <pc:sldMk cId="0" sldId="258"/>
            <ac:spMk id="9" creationId="{02520C6F-756E-AE77-AE34-342E8773CFBA}"/>
          </ac:spMkLst>
        </pc:spChg>
        <pc:spChg chg="add mod">
          <ac:chgData name="Jasmine Hunt" userId="6ed68bae-3d66-4317-96be-449000dedf28" providerId="ADAL" clId="{0666A3FC-D235-4500-A064-A5F3762F81B4}" dt="2024-10-11T09:25:09.821" v="794" actId="1076"/>
          <ac:spMkLst>
            <pc:docMk/>
            <pc:sldMk cId="0" sldId="258"/>
            <ac:spMk id="10" creationId="{B221A193-54AE-7735-B542-85E40C7DC735}"/>
          </ac:spMkLst>
        </pc:spChg>
        <pc:spChg chg="del mod">
          <ac:chgData name="Jasmine Hunt" userId="6ed68bae-3d66-4317-96be-449000dedf28" providerId="ADAL" clId="{0666A3FC-D235-4500-A064-A5F3762F81B4}" dt="2024-10-11T09:20:57.459" v="331" actId="478"/>
          <ac:spMkLst>
            <pc:docMk/>
            <pc:sldMk cId="0" sldId="258"/>
            <ac:spMk id="16" creationId="{00000000-0000-0000-0000-000000000000}"/>
          </ac:spMkLst>
        </pc:spChg>
        <pc:spChg chg="mod">
          <ac:chgData name="Jasmine Hunt" userId="6ed68bae-3d66-4317-96be-449000dedf28" providerId="ADAL" clId="{0666A3FC-D235-4500-A064-A5F3762F81B4}" dt="2024-10-11T09:23:47.335" v="779" actId="33524"/>
          <ac:spMkLst>
            <pc:docMk/>
            <pc:sldMk cId="0" sldId="258"/>
            <ac:spMk id="31" creationId="{027EABF1-4FAD-4015-8DFE-618F8065FFC6}"/>
          </ac:spMkLst>
        </pc:spChg>
        <pc:graphicFrameChg chg="add del mod">
          <ac:chgData name="Jasmine Hunt" userId="6ed68bae-3d66-4317-96be-449000dedf28" providerId="ADAL" clId="{0666A3FC-D235-4500-A064-A5F3762F81B4}" dt="2024-10-03T15:11:03.508" v="91" actId="478"/>
          <ac:graphicFrameMkLst>
            <pc:docMk/>
            <pc:sldMk cId="0" sldId="258"/>
            <ac:graphicFrameMk id="5" creationId="{796BDE57-8A82-2BAF-7C11-4CC8F84655A6}"/>
          </ac:graphicFrameMkLst>
        </pc:graphicFrameChg>
        <pc:graphicFrameChg chg="add mod">
          <ac:chgData name="Jasmine Hunt" userId="6ed68bae-3d66-4317-96be-449000dedf28" providerId="ADAL" clId="{0666A3FC-D235-4500-A064-A5F3762F81B4}" dt="2024-10-11T08:25:56.890" v="325"/>
          <ac:graphicFrameMkLst>
            <pc:docMk/>
            <pc:sldMk cId="0" sldId="258"/>
            <ac:graphicFrameMk id="5" creationId="{A7967B3D-F6AE-543F-B59F-D160250D97BA}"/>
          </ac:graphicFrameMkLst>
        </pc:graphicFrameChg>
        <pc:picChg chg="add mod">
          <ac:chgData name="Jasmine Hunt" userId="6ed68bae-3d66-4317-96be-449000dedf28" providerId="ADAL" clId="{0666A3FC-D235-4500-A064-A5F3762F81B4}" dt="2024-10-11T09:21:14.795" v="337" actId="1076"/>
          <ac:picMkLst>
            <pc:docMk/>
            <pc:sldMk cId="0" sldId="258"/>
            <ac:picMk id="6" creationId="{64C98F8E-1F46-B143-477E-E9B0EBA3FB73}"/>
          </ac:picMkLst>
        </pc:picChg>
        <pc:picChg chg="del mod">
          <ac:chgData name="Jasmine Hunt" userId="6ed68bae-3d66-4317-96be-449000dedf28" providerId="ADAL" clId="{0666A3FC-D235-4500-A064-A5F3762F81B4}" dt="2024-10-03T15:11:45.740" v="148" actId="478"/>
          <ac:picMkLst>
            <pc:docMk/>
            <pc:sldMk cId="0" sldId="258"/>
            <ac:picMk id="6" creationId="{CD8A6BEC-9DA7-41C3-1F15-5C12147A634C}"/>
          </ac:picMkLst>
        </pc:picChg>
        <pc:picChg chg="add mod">
          <ac:chgData name="Jasmine Hunt" userId="6ed68bae-3d66-4317-96be-449000dedf28" providerId="ADAL" clId="{0666A3FC-D235-4500-A064-A5F3762F81B4}" dt="2024-10-11T09:25:11.671" v="795" actId="1076"/>
          <ac:picMkLst>
            <pc:docMk/>
            <pc:sldMk cId="0" sldId="258"/>
            <ac:picMk id="7" creationId="{75919898-AC8C-7E34-B8A0-613C97F8C509}"/>
          </ac:picMkLst>
        </pc:picChg>
      </pc:sldChg>
      <pc:sldChg chg="delSp modSp mod">
        <pc:chgData name="Jasmine Hunt" userId="6ed68bae-3d66-4317-96be-449000dedf28" providerId="ADAL" clId="{0666A3FC-D235-4500-A064-A5F3762F81B4}" dt="2024-10-03T15:08:46.024" v="84" actId="113"/>
        <pc:sldMkLst>
          <pc:docMk/>
          <pc:sldMk cId="0" sldId="259"/>
        </pc:sldMkLst>
        <pc:spChg chg="mod">
          <ac:chgData name="Jasmine Hunt" userId="6ed68bae-3d66-4317-96be-449000dedf28" providerId="ADAL" clId="{0666A3FC-D235-4500-A064-A5F3762F81B4}" dt="2024-10-03T10:43:02.732" v="5" actId="20577"/>
          <ac:spMkLst>
            <pc:docMk/>
            <pc:sldMk cId="0" sldId="259"/>
            <ac:spMk id="4" creationId="{00000000-0000-0000-0000-000000000000}"/>
          </ac:spMkLst>
        </pc:spChg>
        <pc:spChg chg="mod">
          <ac:chgData name="Jasmine Hunt" userId="6ed68bae-3d66-4317-96be-449000dedf28" providerId="ADAL" clId="{0666A3FC-D235-4500-A064-A5F3762F81B4}" dt="2024-10-03T15:07:27.617" v="18" actId="6549"/>
          <ac:spMkLst>
            <pc:docMk/>
            <pc:sldMk cId="0" sldId="259"/>
            <ac:spMk id="7" creationId="{00000000-0000-0000-0000-000000000000}"/>
          </ac:spMkLst>
        </pc:spChg>
        <pc:spChg chg="mod">
          <ac:chgData name="Jasmine Hunt" userId="6ed68bae-3d66-4317-96be-449000dedf28" providerId="ADAL" clId="{0666A3FC-D235-4500-A064-A5F3762F81B4}" dt="2024-10-03T15:07:32.669" v="21" actId="20577"/>
          <ac:spMkLst>
            <pc:docMk/>
            <pc:sldMk cId="0" sldId="259"/>
            <ac:spMk id="8" creationId="{00000000-0000-0000-0000-000000000000}"/>
          </ac:spMkLst>
        </pc:spChg>
        <pc:spChg chg="mod">
          <ac:chgData name="Jasmine Hunt" userId="6ed68bae-3d66-4317-96be-449000dedf28" providerId="ADAL" clId="{0666A3FC-D235-4500-A064-A5F3762F81B4}" dt="2024-10-03T15:07:16.205" v="14" actId="20577"/>
          <ac:spMkLst>
            <pc:docMk/>
            <pc:sldMk cId="0" sldId="259"/>
            <ac:spMk id="11" creationId="{99697CAD-EDA8-40D4-A56C-F32B5BDCB6AD}"/>
          </ac:spMkLst>
        </pc:spChg>
        <pc:spChg chg="mod">
          <ac:chgData name="Jasmine Hunt" userId="6ed68bae-3d66-4317-96be-449000dedf28" providerId="ADAL" clId="{0666A3FC-D235-4500-A064-A5F3762F81B4}" dt="2024-10-03T15:07:37.449" v="24" actId="20577"/>
          <ac:spMkLst>
            <pc:docMk/>
            <pc:sldMk cId="0" sldId="259"/>
            <ac:spMk id="15" creationId="{00000000-0000-0000-0000-000000000000}"/>
          </ac:spMkLst>
        </pc:spChg>
        <pc:spChg chg="mod">
          <ac:chgData name="Jasmine Hunt" userId="6ed68bae-3d66-4317-96be-449000dedf28" providerId="ADAL" clId="{0666A3FC-D235-4500-A064-A5F3762F81B4}" dt="2024-10-03T15:07:41.276" v="27" actId="20577"/>
          <ac:spMkLst>
            <pc:docMk/>
            <pc:sldMk cId="0" sldId="259"/>
            <ac:spMk id="16" creationId="{00000000-0000-0000-0000-000000000000}"/>
          </ac:spMkLst>
        </pc:spChg>
        <pc:spChg chg="mod">
          <ac:chgData name="Jasmine Hunt" userId="6ed68bae-3d66-4317-96be-449000dedf28" providerId="ADAL" clId="{0666A3FC-D235-4500-A064-A5F3762F81B4}" dt="2024-10-03T15:08:46.024" v="84" actId="113"/>
          <ac:spMkLst>
            <pc:docMk/>
            <pc:sldMk cId="0" sldId="259"/>
            <ac:spMk id="20" creationId="{00000000-0000-0000-0000-000000000000}"/>
          </ac:spMkLst>
        </pc:spChg>
        <pc:spChg chg="mod">
          <ac:chgData name="Jasmine Hunt" userId="6ed68bae-3d66-4317-96be-449000dedf28" providerId="ADAL" clId="{0666A3FC-D235-4500-A064-A5F3762F81B4}" dt="2024-10-03T15:07:57.296" v="38" actId="20577"/>
          <ac:spMkLst>
            <pc:docMk/>
            <pc:sldMk cId="0" sldId="259"/>
            <ac:spMk id="30" creationId="{00000000-0000-0000-0000-000000000000}"/>
          </ac:spMkLst>
        </pc:spChg>
        <pc:spChg chg="mod">
          <ac:chgData name="Jasmine Hunt" userId="6ed68bae-3d66-4317-96be-449000dedf28" providerId="ADAL" clId="{0666A3FC-D235-4500-A064-A5F3762F81B4}" dt="2024-10-03T15:07:52.869" v="34" actId="20577"/>
          <ac:spMkLst>
            <pc:docMk/>
            <pc:sldMk cId="0" sldId="259"/>
            <ac:spMk id="31" creationId="{00000000-0000-0000-0000-000000000000}"/>
          </ac:spMkLst>
        </pc:spChg>
        <pc:picChg chg="del">
          <ac:chgData name="Jasmine Hunt" userId="6ed68bae-3d66-4317-96be-449000dedf28" providerId="ADAL" clId="{0666A3FC-D235-4500-A064-A5F3762F81B4}" dt="2024-10-03T15:07:43.716" v="28" actId="478"/>
          <ac:picMkLst>
            <pc:docMk/>
            <pc:sldMk cId="0" sldId="259"/>
            <ac:picMk id="22" creationId="{5B10E5A6-B28C-8517-17AB-0D99F2AFE0D5}"/>
          </ac:picMkLst>
        </pc:picChg>
      </pc:sldChg>
      <pc:sldChg chg="delSp mod">
        <pc:chgData name="Jasmine Hunt" userId="6ed68bae-3d66-4317-96be-449000dedf28" providerId="ADAL" clId="{0666A3FC-D235-4500-A064-A5F3762F81B4}" dt="2024-10-03T15:07:04.788" v="11" actId="478"/>
        <pc:sldMkLst>
          <pc:docMk/>
          <pc:sldMk cId="0" sldId="264"/>
        </pc:sldMkLst>
        <pc:spChg chg="del">
          <ac:chgData name="Jasmine Hunt" userId="6ed68bae-3d66-4317-96be-449000dedf28" providerId="ADAL" clId="{0666A3FC-D235-4500-A064-A5F3762F81B4}" dt="2024-10-03T15:07:04.788" v="11" actId="478"/>
          <ac:spMkLst>
            <pc:docMk/>
            <pc:sldMk cId="0" sldId="264"/>
            <ac:spMk id="4" creationId="{00000000-0000-0000-0000-000000000000}"/>
          </ac:spMkLst>
        </pc:spChg>
        <pc:picChg chg="del">
          <ac:chgData name="Jasmine Hunt" userId="6ed68bae-3d66-4317-96be-449000dedf28" providerId="ADAL" clId="{0666A3FC-D235-4500-A064-A5F3762F81B4}" dt="2024-10-03T15:07:02.821" v="10" actId="478"/>
          <ac:picMkLst>
            <pc:docMk/>
            <pc:sldMk cId="0" sldId="264"/>
            <ac:picMk id="14" creationId="{8401EF15-EC4E-7722-CF8F-B7E364793B6F}"/>
          </ac:picMkLst>
        </pc:picChg>
      </pc:sldChg>
      <pc:sldChg chg="addSp delSp modSp mod">
        <pc:chgData name="Jasmine Hunt" userId="6ed68bae-3d66-4317-96be-449000dedf28" providerId="ADAL" clId="{0666A3FC-D235-4500-A064-A5F3762F81B4}" dt="2024-10-11T09:24:26.847" v="792" actId="1076"/>
        <pc:sldMkLst>
          <pc:docMk/>
          <pc:sldMk cId="0" sldId="265"/>
        </pc:sldMkLst>
        <pc:spChg chg="mod">
          <ac:chgData name="Jasmine Hunt" userId="6ed68bae-3d66-4317-96be-449000dedf28" providerId="ADAL" clId="{0666A3FC-D235-4500-A064-A5F3762F81B4}" dt="2024-10-11T09:24:07.252" v="784" actId="1076"/>
          <ac:spMkLst>
            <pc:docMk/>
            <pc:sldMk cId="0" sldId="265"/>
            <ac:spMk id="6" creationId="{00000000-0000-0000-0000-000000000000}"/>
          </ac:spMkLst>
        </pc:spChg>
        <pc:spChg chg="del">
          <ac:chgData name="Jasmine Hunt" userId="6ed68bae-3d66-4317-96be-449000dedf28" providerId="ADAL" clId="{0666A3FC-D235-4500-A064-A5F3762F81B4}" dt="2024-10-11T09:24:02.143" v="781" actId="478"/>
          <ac:spMkLst>
            <pc:docMk/>
            <pc:sldMk cId="0" sldId="265"/>
            <ac:spMk id="7" creationId="{00000000-0000-0000-0000-000000000000}"/>
          </ac:spMkLst>
        </pc:spChg>
        <pc:spChg chg="mod">
          <ac:chgData name="Jasmine Hunt" userId="6ed68bae-3d66-4317-96be-449000dedf28" providerId="ADAL" clId="{0666A3FC-D235-4500-A064-A5F3762F81B4}" dt="2024-10-11T09:24:09.074" v="785" actId="1076"/>
          <ac:spMkLst>
            <pc:docMk/>
            <pc:sldMk cId="0" sldId="265"/>
            <ac:spMk id="8" creationId="{00000000-0000-0000-0000-000000000000}"/>
          </ac:spMkLst>
        </pc:spChg>
        <pc:spChg chg="mod">
          <ac:chgData name="Jasmine Hunt" userId="6ed68bae-3d66-4317-96be-449000dedf28" providerId="ADAL" clId="{0666A3FC-D235-4500-A064-A5F3762F81B4}" dt="2024-10-11T09:24:23.507" v="791" actId="1076"/>
          <ac:spMkLst>
            <pc:docMk/>
            <pc:sldMk cId="0" sldId="265"/>
            <ac:spMk id="10" creationId="{00000000-0000-0000-0000-000000000000}"/>
          </ac:spMkLst>
        </pc:spChg>
        <pc:spChg chg="del">
          <ac:chgData name="Jasmine Hunt" userId="6ed68bae-3d66-4317-96be-449000dedf28" providerId="ADAL" clId="{0666A3FC-D235-4500-A064-A5F3762F81B4}" dt="2024-10-11T09:24:20.793" v="790" actId="478"/>
          <ac:spMkLst>
            <pc:docMk/>
            <pc:sldMk cId="0" sldId="265"/>
            <ac:spMk id="11" creationId="{00000000-0000-0000-0000-000000000000}"/>
          </ac:spMkLst>
        </pc:spChg>
        <pc:spChg chg="add mod">
          <ac:chgData name="Jasmine Hunt" userId="6ed68bae-3d66-4317-96be-449000dedf28" providerId="ADAL" clId="{0666A3FC-D235-4500-A064-A5F3762F81B4}" dt="2024-10-11T09:24:04.778" v="783" actId="1076"/>
          <ac:spMkLst>
            <pc:docMk/>
            <pc:sldMk cId="0" sldId="265"/>
            <ac:spMk id="20" creationId="{1A48698B-0030-BD57-EBC6-A7F306A55234}"/>
          </ac:spMkLst>
        </pc:spChg>
        <pc:spChg chg="add mod">
          <ac:chgData name="Jasmine Hunt" userId="6ed68bae-3d66-4317-96be-449000dedf28" providerId="ADAL" clId="{0666A3FC-D235-4500-A064-A5F3762F81B4}" dt="2024-10-11T09:24:26.847" v="792" actId="1076"/>
          <ac:spMkLst>
            <pc:docMk/>
            <pc:sldMk cId="0" sldId="265"/>
            <ac:spMk id="21" creationId="{F420A36F-A441-E776-B3E8-935070E64238}"/>
          </ac:spMkLst>
        </pc:spChg>
        <pc:spChg chg="mod">
          <ac:chgData name="Jasmine Hunt" userId="6ed68bae-3d66-4317-96be-449000dedf28" providerId="ADAL" clId="{0666A3FC-D235-4500-A064-A5F3762F81B4}" dt="2024-10-11T09:24:12.563" v="787" actId="1076"/>
          <ac:spMkLst>
            <pc:docMk/>
            <pc:sldMk cId="0" sldId="265"/>
            <ac:spMk id="23" creationId="{ED72A1A1-47D0-4629-B054-85164219B2E8}"/>
          </ac:spMkLst>
        </pc:spChg>
      </pc:sldChg>
    </pc:docChg>
  </pc:docChgLst>
  <pc:docChgLst>
    <pc:chgData name="Jasmine Hunt" userId="6ed68bae-3d66-4317-96be-449000dedf28" providerId="ADAL" clId="{449E730D-941E-47C1-92B2-8D11D89042BE}"/>
    <pc:docChg chg="custSel addSld delSld modSld">
      <pc:chgData name="Jasmine Hunt" userId="6ed68bae-3d66-4317-96be-449000dedf28" providerId="ADAL" clId="{449E730D-941E-47C1-92B2-8D11D89042BE}" dt="2024-03-06T16:43:19.201" v="128" actId="47"/>
      <pc:docMkLst>
        <pc:docMk/>
      </pc:docMkLst>
      <pc:sldChg chg="modSp mod">
        <pc:chgData name="Jasmine Hunt" userId="6ed68bae-3d66-4317-96be-449000dedf28" providerId="ADAL" clId="{449E730D-941E-47C1-92B2-8D11D89042BE}" dt="2024-03-01T14:13:17.035" v="1" actId="20577"/>
        <pc:sldMkLst>
          <pc:docMk/>
          <pc:sldMk cId="0" sldId="256"/>
        </pc:sldMkLst>
        <pc:spChg chg="mod">
          <ac:chgData name="Jasmine Hunt" userId="6ed68bae-3d66-4317-96be-449000dedf28" providerId="ADAL" clId="{449E730D-941E-47C1-92B2-8D11D89042BE}" dt="2024-03-01T14:13:17.035" v="1" actId="20577"/>
          <ac:spMkLst>
            <pc:docMk/>
            <pc:sldMk cId="0" sldId="256"/>
            <ac:spMk id="7" creationId="{00000000-0000-0000-0000-000000000000}"/>
          </ac:spMkLst>
        </pc:spChg>
      </pc:sldChg>
      <pc:sldChg chg="addSp delSp modSp del mod">
        <pc:chgData name="Jasmine Hunt" userId="6ed68bae-3d66-4317-96be-449000dedf28" providerId="ADAL" clId="{449E730D-941E-47C1-92B2-8D11D89042BE}" dt="2024-03-06T16:42:58.830" v="124" actId="47"/>
        <pc:sldMkLst>
          <pc:docMk/>
          <pc:sldMk cId="0" sldId="257"/>
        </pc:sldMkLst>
        <pc:spChg chg="mod">
          <ac:chgData name="Jasmine Hunt" userId="6ed68bae-3d66-4317-96be-449000dedf28" providerId="ADAL" clId="{449E730D-941E-47C1-92B2-8D11D89042BE}" dt="2024-03-01T14:13:33.525" v="11" actId="20577"/>
          <ac:spMkLst>
            <pc:docMk/>
            <pc:sldMk cId="0" sldId="257"/>
            <ac:spMk id="4" creationId="{00000000-0000-0000-0000-000000000000}"/>
          </ac:spMkLst>
        </pc:spChg>
        <pc:spChg chg="mod">
          <ac:chgData name="Jasmine Hunt" userId="6ed68bae-3d66-4317-96be-449000dedf28" providerId="ADAL" clId="{449E730D-941E-47C1-92B2-8D11D89042BE}" dt="2024-03-01T14:13:22.159" v="3" actId="20577"/>
          <ac:spMkLst>
            <pc:docMk/>
            <pc:sldMk cId="0" sldId="257"/>
            <ac:spMk id="6" creationId="{00000000-0000-0000-0000-000000000000}"/>
          </ac:spMkLst>
        </pc:spChg>
        <pc:spChg chg="mod">
          <ac:chgData name="Jasmine Hunt" userId="6ed68bae-3d66-4317-96be-449000dedf28" providerId="ADAL" clId="{449E730D-941E-47C1-92B2-8D11D89042BE}" dt="2024-03-01T14:13:25.004" v="5" actId="20577"/>
          <ac:spMkLst>
            <pc:docMk/>
            <pc:sldMk cId="0" sldId="257"/>
            <ac:spMk id="7" creationId="{00000000-0000-0000-0000-000000000000}"/>
          </ac:spMkLst>
        </pc:spChg>
        <pc:spChg chg="mod">
          <ac:chgData name="Jasmine Hunt" userId="6ed68bae-3d66-4317-96be-449000dedf28" providerId="ADAL" clId="{449E730D-941E-47C1-92B2-8D11D89042BE}" dt="2024-03-01T14:13:28.211" v="7" actId="20577"/>
          <ac:spMkLst>
            <pc:docMk/>
            <pc:sldMk cId="0" sldId="257"/>
            <ac:spMk id="8" creationId="{00000000-0000-0000-0000-000000000000}"/>
          </ac:spMkLst>
        </pc:spChg>
        <pc:spChg chg="mod">
          <ac:chgData name="Jasmine Hunt" userId="6ed68bae-3d66-4317-96be-449000dedf28" providerId="ADAL" clId="{449E730D-941E-47C1-92B2-8D11D89042BE}" dt="2024-03-01T14:13:30.275" v="9" actId="20577"/>
          <ac:spMkLst>
            <pc:docMk/>
            <pc:sldMk cId="0" sldId="257"/>
            <ac:spMk id="9" creationId="{00000000-0000-0000-0000-000000000000}"/>
          </ac:spMkLst>
        </pc:spChg>
        <pc:spChg chg="mod">
          <ac:chgData name="Jasmine Hunt" userId="6ed68bae-3d66-4317-96be-449000dedf28" providerId="ADAL" clId="{449E730D-941E-47C1-92B2-8D11D89042BE}" dt="2024-03-01T14:13:37.313" v="12" actId="13926"/>
          <ac:spMkLst>
            <pc:docMk/>
            <pc:sldMk cId="0" sldId="257"/>
            <ac:spMk id="24" creationId="{C056206C-DB63-4A51-8F64-86098A045699}"/>
          </ac:spMkLst>
        </pc:spChg>
        <pc:picChg chg="del">
          <ac:chgData name="Jasmine Hunt" userId="6ed68bae-3d66-4317-96be-449000dedf28" providerId="ADAL" clId="{449E730D-941E-47C1-92B2-8D11D89042BE}" dt="2024-03-01T14:15:18.013" v="13" actId="478"/>
          <ac:picMkLst>
            <pc:docMk/>
            <pc:sldMk cId="0" sldId="257"/>
            <ac:picMk id="15" creationId="{BFAC4A36-4D39-47E4-99EF-3A27B38B6E26}"/>
          </ac:picMkLst>
        </pc:picChg>
        <pc:picChg chg="add mod">
          <ac:chgData name="Jasmine Hunt" userId="6ed68bae-3d66-4317-96be-449000dedf28" providerId="ADAL" clId="{449E730D-941E-47C1-92B2-8D11D89042BE}" dt="2024-03-01T14:15:23.871" v="17" actId="1076"/>
          <ac:picMkLst>
            <pc:docMk/>
            <pc:sldMk cId="0" sldId="257"/>
            <ac:picMk id="16" creationId="{9CA507B7-2120-B11F-6FC9-23D61BB1B6D9}"/>
          </ac:picMkLst>
        </pc:picChg>
      </pc:sldChg>
      <pc:sldChg chg="addSp delSp modSp mod delCm">
        <pc:chgData name="Jasmine Hunt" userId="6ed68bae-3d66-4317-96be-449000dedf28" providerId="ADAL" clId="{449E730D-941E-47C1-92B2-8D11D89042BE}" dt="2024-03-06T16:43:06.932" v="126"/>
        <pc:sldMkLst>
          <pc:docMk/>
          <pc:sldMk cId="0" sldId="258"/>
        </pc:sldMkLst>
        <pc:picChg chg="add mod">
          <ac:chgData name="Jasmine Hunt" userId="6ed68bae-3d66-4317-96be-449000dedf28" providerId="ADAL" clId="{449E730D-941E-47C1-92B2-8D11D89042BE}" dt="2024-03-01T14:34:35.617" v="117" actId="1076"/>
          <ac:picMkLst>
            <pc:docMk/>
            <pc:sldMk cId="0" sldId="258"/>
            <ac:picMk id="6" creationId="{CD8A6BEC-9DA7-41C3-1F15-5C12147A634C}"/>
          </ac:picMkLst>
        </pc:picChg>
        <pc:picChg chg="del">
          <ac:chgData name="Jasmine Hunt" userId="6ed68bae-3d66-4317-96be-449000dedf28" providerId="ADAL" clId="{449E730D-941E-47C1-92B2-8D11D89042BE}" dt="2024-03-01T14:22:02.133" v="113" actId="478"/>
          <ac:picMkLst>
            <pc:docMk/>
            <pc:sldMk cId="0" sldId="258"/>
            <ac:picMk id="7" creationId="{E5CA43D9-44F8-4544-A30A-7F8420905B55}"/>
          </ac:picMkLst>
        </pc:picChg>
        <pc:extLst>
          <p:ext xmlns:p="http://schemas.openxmlformats.org/presentationml/2006/main" uri="{D6D511B9-2390-475A-947B-AFAB55BFBCF1}">
            <pc226:cmChg xmlns:pc226="http://schemas.microsoft.com/office/powerpoint/2022/06/main/command" chg="del">
              <pc226:chgData name="Jasmine Hunt" userId="6ed68bae-3d66-4317-96be-449000dedf28" providerId="ADAL" clId="{449E730D-941E-47C1-92B2-8D11D89042BE}" dt="2024-03-06T16:43:06.932" v="126"/>
              <pc2:cmMkLst xmlns:pc2="http://schemas.microsoft.com/office/powerpoint/2019/9/main/command">
                <pc:docMk/>
                <pc:sldMk cId="0" sldId="258"/>
                <pc2:cmMk id="{29621A67-5648-4A66-BFEF-100FF47E915B}"/>
              </pc2:cmMkLst>
            </pc226:cmChg>
          </p:ext>
        </pc:extLst>
      </pc:sldChg>
      <pc:sldChg chg="addSp delSp modSp mod delCm modCm">
        <pc:chgData name="Jasmine Hunt" userId="6ed68bae-3d66-4317-96be-449000dedf28" providerId="ADAL" clId="{449E730D-941E-47C1-92B2-8D11D89042BE}" dt="2024-03-06T16:43:01.604" v="125"/>
        <pc:sldMkLst>
          <pc:docMk/>
          <pc:sldMk cId="0" sldId="259"/>
        </pc:sldMkLst>
        <pc:spChg chg="mod">
          <ac:chgData name="Jasmine Hunt" userId="6ed68bae-3d66-4317-96be-449000dedf28" providerId="ADAL" clId="{449E730D-941E-47C1-92B2-8D11D89042BE}" dt="2024-03-01T14:15:43.316" v="35" actId="20577"/>
          <ac:spMkLst>
            <pc:docMk/>
            <pc:sldMk cId="0" sldId="259"/>
            <ac:spMk id="7" creationId="{00000000-0000-0000-0000-000000000000}"/>
          </ac:spMkLst>
        </pc:spChg>
        <pc:spChg chg="mod">
          <ac:chgData name="Jasmine Hunt" userId="6ed68bae-3d66-4317-96be-449000dedf28" providerId="ADAL" clId="{449E730D-941E-47C1-92B2-8D11D89042BE}" dt="2024-03-01T14:15:49.382" v="47" actId="20577"/>
          <ac:spMkLst>
            <pc:docMk/>
            <pc:sldMk cId="0" sldId="259"/>
            <ac:spMk id="8" creationId="{00000000-0000-0000-0000-000000000000}"/>
          </ac:spMkLst>
        </pc:spChg>
        <pc:spChg chg="mod">
          <ac:chgData name="Jasmine Hunt" userId="6ed68bae-3d66-4317-96be-449000dedf28" providerId="ADAL" clId="{449E730D-941E-47C1-92B2-8D11D89042BE}" dt="2024-03-01T14:15:34.780" v="25" actId="20577"/>
          <ac:spMkLst>
            <pc:docMk/>
            <pc:sldMk cId="0" sldId="259"/>
            <ac:spMk id="11" creationId="{99697CAD-EDA8-40D4-A56C-F32B5BDCB6AD}"/>
          </ac:spMkLst>
        </pc:spChg>
        <pc:spChg chg="mod">
          <ac:chgData name="Jasmine Hunt" userId="6ed68bae-3d66-4317-96be-449000dedf28" providerId="ADAL" clId="{449E730D-941E-47C1-92B2-8D11D89042BE}" dt="2024-03-01T14:15:58.083" v="55" actId="20577"/>
          <ac:spMkLst>
            <pc:docMk/>
            <pc:sldMk cId="0" sldId="259"/>
            <ac:spMk id="15" creationId="{00000000-0000-0000-0000-000000000000}"/>
          </ac:spMkLst>
        </pc:spChg>
        <pc:spChg chg="mod">
          <ac:chgData name="Jasmine Hunt" userId="6ed68bae-3d66-4317-96be-449000dedf28" providerId="ADAL" clId="{449E730D-941E-47C1-92B2-8D11D89042BE}" dt="2024-03-01T14:15:53.670" v="51" actId="20577"/>
          <ac:spMkLst>
            <pc:docMk/>
            <pc:sldMk cId="0" sldId="259"/>
            <ac:spMk id="16" creationId="{00000000-0000-0000-0000-000000000000}"/>
          </ac:spMkLst>
        </pc:spChg>
        <pc:spChg chg="mod">
          <ac:chgData name="Jasmine Hunt" userId="6ed68bae-3d66-4317-96be-449000dedf28" providerId="ADAL" clId="{449E730D-941E-47C1-92B2-8D11D89042BE}" dt="2024-03-01T14:17:15.379" v="106" actId="20577"/>
          <ac:spMkLst>
            <pc:docMk/>
            <pc:sldMk cId="0" sldId="259"/>
            <ac:spMk id="21" creationId="{1AD8B80D-7232-489C-B795-0FDDE171DECF}"/>
          </ac:spMkLst>
        </pc:spChg>
        <pc:spChg chg="mod">
          <ac:chgData name="Jasmine Hunt" userId="6ed68bae-3d66-4317-96be-449000dedf28" providerId="ADAL" clId="{449E730D-941E-47C1-92B2-8D11D89042BE}" dt="2024-03-01T14:16:41.468" v="95" actId="20577"/>
          <ac:spMkLst>
            <pc:docMk/>
            <pc:sldMk cId="0" sldId="259"/>
            <ac:spMk id="30" creationId="{00000000-0000-0000-0000-000000000000}"/>
          </ac:spMkLst>
        </pc:spChg>
        <pc:spChg chg="mod">
          <ac:chgData name="Jasmine Hunt" userId="6ed68bae-3d66-4317-96be-449000dedf28" providerId="ADAL" clId="{449E730D-941E-47C1-92B2-8D11D89042BE}" dt="2024-03-01T14:16:36.679" v="91" actId="20577"/>
          <ac:spMkLst>
            <pc:docMk/>
            <pc:sldMk cId="0" sldId="259"/>
            <ac:spMk id="31" creationId="{00000000-0000-0000-0000-000000000000}"/>
          </ac:spMkLst>
        </pc:spChg>
        <pc:spChg chg="mod">
          <ac:chgData name="Jasmine Hunt" userId="6ed68bae-3d66-4317-96be-449000dedf28" providerId="ADAL" clId="{449E730D-941E-47C1-92B2-8D11D89042BE}" dt="2024-03-01T14:16:14.887" v="88" actId="6549"/>
          <ac:spMkLst>
            <pc:docMk/>
            <pc:sldMk cId="0" sldId="259"/>
            <ac:spMk id="33" creationId="{7039F76D-75A8-472A-8D8A-A8F7A3527028}"/>
          </ac:spMkLst>
        </pc:spChg>
        <pc:picChg chg="add mod">
          <ac:chgData name="Jasmine Hunt" userId="6ed68bae-3d66-4317-96be-449000dedf28" providerId="ADAL" clId="{449E730D-941E-47C1-92B2-8D11D89042BE}" dt="2024-03-01T14:21:48.285" v="112" actId="1076"/>
          <ac:picMkLst>
            <pc:docMk/>
            <pc:sldMk cId="0" sldId="259"/>
            <ac:picMk id="22" creationId="{5B10E5A6-B28C-8517-17AB-0D99F2AFE0D5}"/>
          </ac:picMkLst>
        </pc:picChg>
        <pc:picChg chg="del">
          <ac:chgData name="Jasmine Hunt" userId="6ed68bae-3d66-4317-96be-449000dedf28" providerId="ADAL" clId="{449E730D-941E-47C1-92B2-8D11D89042BE}" dt="2024-03-01T14:21:39.608" v="107" actId="478"/>
          <ac:picMkLst>
            <pc:docMk/>
            <pc:sldMk cId="0" sldId="259"/>
            <ac:picMk id="27" creationId="{C604ADC4-C7C3-4300-9A35-2A6A94A449FA}"/>
          </ac:picMkLst>
        </pc:picChg>
        <pc:extLst>
          <p:ext xmlns:p="http://schemas.openxmlformats.org/presentationml/2006/main" uri="{D6D511B9-2390-475A-947B-AFAB55BFBCF1}">
            <pc226:cmChg xmlns:pc226="http://schemas.microsoft.com/office/powerpoint/2022/06/main/command" chg="del mod">
              <pc226:chgData name="Jasmine Hunt" userId="6ed68bae-3d66-4317-96be-449000dedf28" providerId="ADAL" clId="{449E730D-941E-47C1-92B2-8D11D89042BE}" dt="2024-03-06T16:43:01.604" v="125"/>
              <pc2:cmMkLst xmlns:pc2="http://schemas.microsoft.com/office/powerpoint/2019/9/main/command">
                <pc:docMk/>
                <pc:sldMk cId="0" sldId="259"/>
                <pc2:cmMk id="{8B1EA13E-7087-44F1-BD01-74B47D883E5F}"/>
              </pc2:cmMkLst>
            </pc226:cmChg>
          </p:ext>
        </pc:extLst>
      </pc:sldChg>
      <pc:sldChg chg="add">
        <pc:chgData name="Jasmine Hunt" userId="6ed68bae-3d66-4317-96be-449000dedf28" providerId="ADAL" clId="{449E730D-941E-47C1-92B2-8D11D89042BE}" dt="2024-03-06T16:43:16.055" v="127"/>
        <pc:sldMkLst>
          <pc:docMk/>
          <pc:sldMk cId="0" sldId="260"/>
        </pc:sldMkLst>
      </pc:sldChg>
      <pc:sldChg chg="modSp del mod">
        <pc:chgData name="Jasmine Hunt" userId="6ed68bae-3d66-4317-96be-449000dedf28" providerId="ADAL" clId="{449E730D-941E-47C1-92B2-8D11D89042BE}" dt="2024-03-06T16:43:19.201" v="128" actId="47"/>
        <pc:sldMkLst>
          <pc:docMk/>
          <pc:sldMk cId="0" sldId="261"/>
        </pc:sldMkLst>
        <pc:spChg chg="mod">
          <ac:chgData name="Jasmine Hunt" userId="6ed68bae-3d66-4317-96be-449000dedf28" providerId="ADAL" clId="{449E730D-941E-47C1-92B2-8D11D89042BE}" dt="2024-03-01T14:39:29.589" v="118" actId="13926"/>
          <ac:spMkLst>
            <pc:docMk/>
            <pc:sldMk cId="0" sldId="261"/>
            <ac:spMk id="16" creationId="{00000000-0000-0000-0000-000000000000}"/>
          </ac:spMkLst>
        </pc:spChg>
        <pc:spChg chg="mod">
          <ac:chgData name="Jasmine Hunt" userId="6ed68bae-3d66-4317-96be-449000dedf28" providerId="ADAL" clId="{449E730D-941E-47C1-92B2-8D11D89042BE}" dt="2024-03-01T14:39:36.515" v="119" actId="13926"/>
          <ac:spMkLst>
            <pc:docMk/>
            <pc:sldMk cId="0" sldId="261"/>
            <ac:spMk id="26" creationId="{E6877722-818E-4CA6-9A13-4668044A7C35}"/>
          </ac:spMkLst>
        </pc:spChg>
      </pc:sldChg>
      <pc:sldChg chg="modSp del mod">
        <pc:chgData name="Jasmine Hunt" userId="6ed68bae-3d66-4317-96be-449000dedf28" providerId="ADAL" clId="{449E730D-941E-47C1-92B2-8D11D89042BE}" dt="2024-03-06T16:43:19.201" v="128" actId="47"/>
        <pc:sldMkLst>
          <pc:docMk/>
          <pc:sldMk cId="0" sldId="263"/>
        </pc:sldMkLst>
        <pc:spChg chg="mod">
          <ac:chgData name="Jasmine Hunt" userId="6ed68bae-3d66-4317-96be-449000dedf28" providerId="ADAL" clId="{449E730D-941E-47C1-92B2-8D11D89042BE}" dt="2024-03-01T14:41:10.700" v="122" actId="13926"/>
          <ac:spMkLst>
            <pc:docMk/>
            <pc:sldMk cId="0" sldId="263"/>
            <ac:spMk id="7" creationId="{00000000-0000-0000-0000-000000000000}"/>
          </ac:spMkLst>
        </pc:spChg>
        <pc:spChg chg="mod">
          <ac:chgData name="Jasmine Hunt" userId="6ed68bae-3d66-4317-96be-449000dedf28" providerId="ADAL" clId="{449E730D-941E-47C1-92B2-8D11D89042BE}" dt="2024-03-01T14:40:57.297" v="120" actId="13926"/>
          <ac:spMkLst>
            <pc:docMk/>
            <pc:sldMk cId="0" sldId="263"/>
            <ac:spMk id="23" creationId="{ED72A1A1-47D0-4629-B054-85164219B2E8}"/>
          </ac:spMkLst>
        </pc:spChg>
      </pc:sldChg>
      <pc:sldChg chg="add">
        <pc:chgData name="Jasmine Hunt" userId="6ed68bae-3d66-4317-96be-449000dedf28" providerId="ADAL" clId="{449E730D-941E-47C1-92B2-8D11D89042BE}" dt="2024-03-06T16:42:50.787" v="123"/>
        <pc:sldMkLst>
          <pc:docMk/>
          <pc:sldMk cId="0" sldId="264"/>
        </pc:sldMkLst>
      </pc:sldChg>
      <pc:sldChg chg="add">
        <pc:chgData name="Jasmine Hunt" userId="6ed68bae-3d66-4317-96be-449000dedf28" providerId="ADAL" clId="{449E730D-941E-47C1-92B2-8D11D89042BE}" dt="2024-03-06T16:43:16.055" v="127"/>
        <pc:sldMkLst>
          <pc:docMk/>
          <pc:sldMk cId="0" sldId="265"/>
        </pc:sldMkLst>
      </pc:sldChg>
    </pc:docChg>
  </pc:docChgLst>
  <pc:docChgLst>
    <pc:chgData name="Marianne Underwood" userId="S::marianne.underwood@cpm-int.com::0ca8d4d9-1979-4a9a-9618-12611a66aab4" providerId="AD" clId="Web-{E5408AA0-4FE2-9FF4-B4E9-96895825C89A}"/>
    <pc:docChg chg="modSld">
      <pc:chgData name="Marianne Underwood" userId="S::marianne.underwood@cpm-int.com::0ca8d4d9-1979-4a9a-9618-12611a66aab4" providerId="AD" clId="Web-{E5408AA0-4FE2-9FF4-B4E9-96895825C89A}" dt="2024-03-01T16:25:04.977" v="3" actId="20577"/>
      <pc:docMkLst>
        <pc:docMk/>
      </pc:docMkLst>
      <pc:sldChg chg="modSp modCm">
        <pc:chgData name="Marianne Underwood" userId="S::marianne.underwood@cpm-int.com::0ca8d4d9-1979-4a9a-9618-12611a66aab4" providerId="AD" clId="Web-{E5408AA0-4FE2-9FF4-B4E9-96895825C89A}" dt="2024-03-01T16:25:04.977" v="3" actId="20577"/>
        <pc:sldMkLst>
          <pc:docMk/>
          <pc:sldMk cId="0" sldId="263"/>
        </pc:sldMkLst>
        <pc:spChg chg="mod">
          <ac:chgData name="Marianne Underwood" userId="S::marianne.underwood@cpm-int.com::0ca8d4d9-1979-4a9a-9618-12611a66aab4" providerId="AD" clId="Web-{E5408AA0-4FE2-9FF4-B4E9-96895825C89A}" dt="2024-03-01T16:25:04.977" v="3" actId="20577"/>
          <ac:spMkLst>
            <pc:docMk/>
            <pc:sldMk cId="0" sldId="263"/>
            <ac:spMk id="7" creationId="{00000000-0000-0000-0000-000000000000}"/>
          </ac:spMkLst>
        </pc:spChg>
        <pc:spChg chg="mod">
          <ac:chgData name="Marianne Underwood" userId="S::marianne.underwood@cpm-int.com::0ca8d4d9-1979-4a9a-9618-12611a66aab4" providerId="AD" clId="Web-{E5408AA0-4FE2-9FF4-B4E9-96895825C89A}" dt="2024-03-01T16:24:59.868" v="1" actId="20577"/>
          <ac:spMkLst>
            <pc:docMk/>
            <pc:sldMk cId="0" sldId="263"/>
            <ac:spMk id="23" creationId="{ED72A1A1-47D0-4629-B054-85164219B2E8}"/>
          </ac:spMkLst>
        </pc:spChg>
        <pc:extLst>
          <p:ext xmlns:p="http://schemas.openxmlformats.org/presentationml/2006/main" uri="{D6D511B9-2390-475A-947B-AFAB55BFBCF1}">
            <pc226:cmChg xmlns:pc226="http://schemas.microsoft.com/office/powerpoint/2022/06/main/command" chg="mod">
              <pc226:chgData name="Marianne Underwood" userId="S::marianne.underwood@cpm-int.com::0ca8d4d9-1979-4a9a-9618-12611a66aab4" providerId="AD" clId="Web-{E5408AA0-4FE2-9FF4-B4E9-96895825C89A}" dt="2024-03-01T16:25:04.977" v="3" actId="20577"/>
              <pc2:cmMkLst xmlns:pc2="http://schemas.microsoft.com/office/powerpoint/2019/9/main/command">
                <pc:docMk/>
                <pc:sldMk cId="0" sldId="263"/>
                <pc2:cmMk id="{F33C0AE4-BA6A-4E92-9C41-AA338DCA355E}"/>
              </pc2:cmMkLst>
            </pc226:cmChg>
          </p:ext>
        </pc:ext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330" cy="341026"/>
          </a:xfrm>
          <a:prstGeom prst="rect">
            <a:avLst/>
          </a:prstGeom>
        </p:spPr>
        <p:txBody>
          <a:bodyPr vert="horz" lIns="83768" tIns="41884" rIns="83768" bIns="41884" rtlCol="0"/>
          <a:lstStyle>
            <a:lvl1pPr algn="l">
              <a:defRPr sz="1100"/>
            </a:lvl1pPr>
          </a:lstStyle>
          <a:p>
            <a:endParaRPr lang="en-GB"/>
          </a:p>
        </p:txBody>
      </p:sp>
      <p:sp>
        <p:nvSpPr>
          <p:cNvPr id="3" name="Date Placeholder 2"/>
          <p:cNvSpPr>
            <a:spLocks noGrp="1"/>
          </p:cNvSpPr>
          <p:nvPr>
            <p:ph type="dt" idx="1"/>
          </p:nvPr>
        </p:nvSpPr>
        <p:spPr>
          <a:xfrm>
            <a:off x="5624423" y="0"/>
            <a:ext cx="4300855" cy="341026"/>
          </a:xfrm>
          <a:prstGeom prst="rect">
            <a:avLst/>
          </a:prstGeom>
        </p:spPr>
        <p:txBody>
          <a:bodyPr vert="horz" lIns="83768" tIns="41884" rIns="83768" bIns="41884" rtlCol="0"/>
          <a:lstStyle>
            <a:lvl1pPr algn="r">
              <a:defRPr sz="1100"/>
            </a:lvl1pPr>
          </a:lstStyle>
          <a:p>
            <a:fld id="{08CA0BB9-1472-4ABE-A045-A24C62A5ECBF}" type="datetimeFigureOut">
              <a:rPr lang="en-GB" smtClean="0"/>
              <a:t>24/03/2026</a:t>
            </a:fld>
            <a:endParaRPr lang="en-GB"/>
          </a:p>
        </p:txBody>
      </p:sp>
      <p:sp>
        <p:nvSpPr>
          <p:cNvPr id="4" name="Slide Image Placeholder 3"/>
          <p:cNvSpPr>
            <a:spLocks noGrp="1" noRot="1" noChangeAspect="1"/>
          </p:cNvSpPr>
          <p:nvPr>
            <p:ph type="sldImg" idx="2"/>
          </p:nvPr>
        </p:nvSpPr>
        <p:spPr>
          <a:xfrm>
            <a:off x="3343275" y="850900"/>
            <a:ext cx="3241675" cy="2292350"/>
          </a:xfrm>
          <a:prstGeom prst="rect">
            <a:avLst/>
          </a:prstGeom>
          <a:noFill/>
          <a:ln w="12700">
            <a:solidFill>
              <a:prstClr val="black"/>
            </a:solidFill>
          </a:ln>
        </p:spPr>
        <p:txBody>
          <a:bodyPr vert="horz" lIns="83768" tIns="41884" rIns="83768" bIns="41884" rtlCol="0" anchor="ctr"/>
          <a:lstStyle/>
          <a:p>
            <a:endParaRPr lang="en-GB"/>
          </a:p>
        </p:txBody>
      </p:sp>
      <p:sp>
        <p:nvSpPr>
          <p:cNvPr id="5" name="Notes Placeholder 4"/>
          <p:cNvSpPr>
            <a:spLocks noGrp="1"/>
          </p:cNvSpPr>
          <p:nvPr>
            <p:ph type="body" sz="quarter" idx="3"/>
          </p:nvPr>
        </p:nvSpPr>
        <p:spPr>
          <a:xfrm>
            <a:off x="993412" y="3271845"/>
            <a:ext cx="7941401" cy="2676834"/>
          </a:xfrm>
          <a:prstGeom prst="rect">
            <a:avLst/>
          </a:prstGeom>
        </p:spPr>
        <p:txBody>
          <a:bodyPr vert="horz" lIns="83768" tIns="41884" rIns="83768" bIns="4188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6456650"/>
            <a:ext cx="4302330" cy="341025"/>
          </a:xfrm>
          <a:prstGeom prst="rect">
            <a:avLst/>
          </a:prstGeom>
        </p:spPr>
        <p:txBody>
          <a:bodyPr vert="horz" lIns="83768" tIns="41884" rIns="83768" bIns="41884" rtlCol="0" anchor="b"/>
          <a:lstStyle>
            <a:lvl1pPr algn="l">
              <a:defRPr sz="1100"/>
            </a:lvl1pPr>
          </a:lstStyle>
          <a:p>
            <a:endParaRPr lang="en-GB"/>
          </a:p>
        </p:txBody>
      </p:sp>
      <p:sp>
        <p:nvSpPr>
          <p:cNvPr id="7" name="Slide Number Placeholder 6"/>
          <p:cNvSpPr>
            <a:spLocks noGrp="1"/>
          </p:cNvSpPr>
          <p:nvPr>
            <p:ph type="sldNum" sz="quarter" idx="5"/>
          </p:nvPr>
        </p:nvSpPr>
        <p:spPr>
          <a:xfrm>
            <a:off x="5624423" y="6456650"/>
            <a:ext cx="4300855" cy="341025"/>
          </a:xfrm>
          <a:prstGeom prst="rect">
            <a:avLst/>
          </a:prstGeom>
        </p:spPr>
        <p:txBody>
          <a:bodyPr vert="horz" lIns="83768" tIns="41884" rIns="83768" bIns="41884" rtlCol="0" anchor="b"/>
          <a:lstStyle>
            <a:lvl1pPr algn="r">
              <a:defRPr sz="1100"/>
            </a:lvl1pPr>
          </a:lstStyle>
          <a:p>
            <a:fld id="{757D4DC3-3BB9-413E-89BC-AFDB2D6CE938}" type="slidenum">
              <a:rPr lang="en-GB" smtClean="0"/>
              <a:t>‹#›</a:t>
            </a:fld>
            <a:endParaRPr lang="en-GB"/>
          </a:p>
        </p:txBody>
      </p:sp>
    </p:spTree>
    <p:extLst>
      <p:ext uri="{BB962C8B-B14F-4D97-AF65-F5344CB8AC3E}">
        <p14:creationId xmlns:p14="http://schemas.microsoft.com/office/powerpoint/2010/main" val="6001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7D4DC3-3BB9-413E-89BC-AFDB2D6CE938}" type="slidenum">
              <a:rPr lang="en-GB" smtClean="0"/>
              <a:t>2</a:t>
            </a:fld>
            <a:endParaRPr lang="en-GB"/>
          </a:p>
        </p:txBody>
      </p:sp>
    </p:spTree>
    <p:extLst>
      <p:ext uri="{BB962C8B-B14F-4D97-AF65-F5344CB8AC3E}">
        <p14:creationId xmlns:p14="http://schemas.microsoft.com/office/powerpoint/2010/main" val="2582421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7D4DC3-3BB9-413E-89BC-AFDB2D6CE938}" type="slidenum">
              <a:rPr lang="en-GB" smtClean="0"/>
              <a:t>3</a:t>
            </a:fld>
            <a:endParaRPr lang="en-GB"/>
          </a:p>
        </p:txBody>
      </p:sp>
    </p:spTree>
    <p:extLst>
      <p:ext uri="{BB962C8B-B14F-4D97-AF65-F5344CB8AC3E}">
        <p14:creationId xmlns:p14="http://schemas.microsoft.com/office/powerpoint/2010/main" val="39397547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57D4DC3-3BB9-413E-89BC-AFDB2D6CE938}" type="slidenum">
              <a:rPr lang="en-GB" smtClean="0"/>
              <a:t>4</a:t>
            </a:fld>
            <a:endParaRPr lang="en-GB"/>
          </a:p>
        </p:txBody>
      </p:sp>
    </p:spTree>
    <p:extLst>
      <p:ext uri="{BB962C8B-B14F-4D97-AF65-F5344CB8AC3E}">
        <p14:creationId xmlns:p14="http://schemas.microsoft.com/office/powerpoint/2010/main" val="1701971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346F6B-7696-4B4B-A644-78ACA6F671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531F8F-21CC-0115-DF60-820C78AD5739}"/>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D9D4B8E0-EB6A-1AAE-C6E3-DB1DA189DD8B}"/>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1FD5379D-0614-86D7-4DC2-82DED4EBFA5F}"/>
              </a:ext>
            </a:extLst>
          </p:cNvPr>
          <p:cNvSpPr>
            <a:spLocks noGrp="1"/>
          </p:cNvSpPr>
          <p:nvPr>
            <p:ph type="sldNum" sz="quarter" idx="10"/>
          </p:nvPr>
        </p:nvSpPr>
        <p:spPr/>
        <p:txBody>
          <a:bodyPr/>
          <a:lstStyle/>
          <a:p>
            <a:fld id="{757D4DC3-3BB9-413E-89BC-AFDB2D6CE938}" type="slidenum">
              <a:rPr lang="en-GB" smtClean="0"/>
              <a:t>5</a:t>
            </a:fld>
            <a:endParaRPr lang="en-GB"/>
          </a:p>
        </p:txBody>
      </p:sp>
    </p:spTree>
    <p:extLst>
      <p:ext uri="{BB962C8B-B14F-4D97-AF65-F5344CB8AC3E}">
        <p14:creationId xmlns:p14="http://schemas.microsoft.com/office/powerpoint/2010/main" val="2142224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57D4DC3-3BB9-413E-89BC-AFDB2D6CE938}" type="slidenum">
              <a:rPr lang="en-GB" smtClean="0"/>
              <a:t>6</a:t>
            </a:fld>
            <a:endParaRPr lang="en-GB"/>
          </a:p>
        </p:txBody>
      </p:sp>
    </p:spTree>
    <p:extLst>
      <p:ext uri="{BB962C8B-B14F-4D97-AF65-F5344CB8AC3E}">
        <p14:creationId xmlns:p14="http://schemas.microsoft.com/office/powerpoint/2010/main" val="4197461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754053"/>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5197"/>
            <a:ext cx="748538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3639658" y="1944823"/>
            <a:ext cx="3413125" cy="753984"/>
          </a:xfrm>
        </p:spPr>
        <p:txBody>
          <a:bodyPr lIns="0" tIns="0" rIns="0" bIns="0"/>
          <a:lstStyle>
            <a:lvl1pPr>
              <a:defRPr sz="4900" b="0" i="0">
                <a:solidFill>
                  <a:schemeClr val="bg1"/>
                </a:solidFill>
                <a:latin typeface="Gotham-Book"/>
                <a:cs typeface="Gotham-Book"/>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obj" preserve="1">
  <p:cSld name="Two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7381240" y="5090"/>
            <a:ext cx="3312160" cy="7560309"/>
          </a:xfrm>
          <a:custGeom>
            <a:avLst/>
            <a:gdLst/>
            <a:ahLst/>
            <a:cxnLst/>
            <a:rect l="l" t="t" r="r" b="b"/>
            <a:pathLst>
              <a:path w="3312159" h="7560309">
                <a:moveTo>
                  <a:pt x="0" y="7560005"/>
                </a:moveTo>
                <a:lnTo>
                  <a:pt x="3311994" y="7560005"/>
                </a:lnTo>
                <a:lnTo>
                  <a:pt x="3311994" y="0"/>
                </a:lnTo>
                <a:lnTo>
                  <a:pt x="0" y="0"/>
                </a:lnTo>
                <a:lnTo>
                  <a:pt x="0" y="7560005"/>
                </a:lnTo>
                <a:close/>
              </a:path>
            </a:pathLst>
          </a:custGeom>
          <a:solidFill>
            <a:srgbClr val="004685"/>
          </a:solidFill>
        </p:spPr>
        <p:txBody>
          <a:bodyPr wrap="square" lIns="0" tIns="0" rIns="0" bIns="0" rtlCol="0"/>
          <a:lstStyle/>
          <a:p>
            <a:endParaRPr sz="1653"/>
          </a:p>
        </p:txBody>
      </p:sp>
      <p:sp>
        <p:nvSpPr>
          <p:cNvPr id="2" name="Holder 2"/>
          <p:cNvSpPr>
            <a:spLocks noGrp="1"/>
          </p:cNvSpPr>
          <p:nvPr>
            <p:ph type="title"/>
          </p:nvPr>
        </p:nvSpPr>
        <p:spPr>
          <a:xfrm>
            <a:off x="3639658" y="1944823"/>
            <a:ext cx="3413125" cy="753984"/>
          </a:xfrm>
        </p:spPr>
        <p:txBody>
          <a:bodyPr lIns="0" tIns="0" rIns="0" bIns="0"/>
          <a:lstStyle>
            <a:lvl1pPr>
              <a:defRPr sz="4900" b="0" i="0">
                <a:solidFill>
                  <a:schemeClr val="bg1"/>
                </a:solidFill>
                <a:latin typeface="Gotham-Book"/>
                <a:cs typeface="Gotham-Book"/>
              </a:defRPr>
            </a:lvl1pPr>
          </a:lstStyle>
          <a:p>
            <a:endParaRPr/>
          </a:p>
        </p:txBody>
      </p:sp>
      <p:sp>
        <p:nvSpPr>
          <p:cNvPr id="3" name="Holder 3"/>
          <p:cNvSpPr>
            <a:spLocks noGrp="1"/>
          </p:cNvSpPr>
          <p:nvPr>
            <p:ph sz="half" idx="2"/>
          </p:nvPr>
        </p:nvSpPr>
        <p:spPr>
          <a:xfrm>
            <a:off x="534670" y="1739456"/>
            <a:ext cx="4651629"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6"/>
            <a:ext cx="4651629" cy="276999"/>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a:xfrm>
            <a:off x="3639658" y="1944823"/>
            <a:ext cx="3413125" cy="753984"/>
          </a:xfrm>
        </p:spPr>
        <p:txBody>
          <a:bodyPr lIns="0" tIns="0" rIns="0" bIns="0"/>
          <a:lstStyle>
            <a:lvl1pPr>
              <a:defRPr sz="4900" b="0" i="0">
                <a:solidFill>
                  <a:schemeClr val="bg1"/>
                </a:solidFill>
                <a:latin typeface="Gotham-Book"/>
                <a:cs typeface="Gotham-Book"/>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639658" y="1944823"/>
            <a:ext cx="3413125" cy="754053"/>
          </a:xfrm>
          <a:prstGeom prst="rect">
            <a:avLst/>
          </a:prstGeom>
        </p:spPr>
        <p:txBody>
          <a:bodyPr wrap="square" lIns="0" tIns="0" rIns="0" bIns="0">
            <a:spAutoFit/>
          </a:bodyPr>
          <a:lstStyle>
            <a:lvl1pPr>
              <a:defRPr sz="4900" b="0" i="0">
                <a:solidFill>
                  <a:schemeClr val="bg1"/>
                </a:solidFill>
                <a:latin typeface="Gotham-Book"/>
                <a:cs typeface="Gotham-Book"/>
              </a:defRPr>
            </a:lvl1pPr>
          </a:lstStyle>
          <a:p>
            <a:endParaRPr/>
          </a:p>
        </p:txBody>
      </p:sp>
      <p:sp>
        <p:nvSpPr>
          <p:cNvPr id="3" name="Holder 3"/>
          <p:cNvSpPr>
            <a:spLocks noGrp="1"/>
          </p:cNvSpPr>
          <p:nvPr>
            <p:ph type="body" idx="1"/>
          </p:nvPr>
        </p:nvSpPr>
        <p:spPr>
          <a:xfrm>
            <a:off x="534670" y="1739456"/>
            <a:ext cx="9624060" cy="276999"/>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756" y="7033450"/>
            <a:ext cx="3421888" cy="280508"/>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33450"/>
            <a:ext cx="2459482" cy="280508"/>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3/24/2026</a:t>
            </a:fld>
            <a:endParaRPr lang="en-US"/>
          </a:p>
        </p:txBody>
      </p:sp>
      <p:sp>
        <p:nvSpPr>
          <p:cNvPr id="6" name="Holder 6"/>
          <p:cNvSpPr>
            <a:spLocks noGrp="1"/>
          </p:cNvSpPr>
          <p:nvPr>
            <p:ph type="sldNum" sz="quarter" idx="7"/>
          </p:nvPr>
        </p:nvSpPr>
        <p:spPr>
          <a:xfrm>
            <a:off x="7699248" y="7033450"/>
            <a:ext cx="2459482" cy="280508"/>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
        <p:nvSpPr>
          <p:cNvPr id="8" name="TextBox 7">
            <a:extLst>
              <a:ext uri="{FF2B5EF4-FFF2-40B4-BE49-F238E27FC236}">
                <a16:creationId xmlns:a16="http://schemas.microsoft.com/office/drawing/2014/main" id="{767F534F-064D-7587-911B-A1A82B2EA3A1}"/>
              </a:ext>
            </a:extLst>
          </p:cNvPr>
          <p:cNvSpPr txBox="1"/>
          <p:nvPr userDrawn="1">
            <p:extLst>
              <p:ext uri="{1162E1C5-73C7-4A58-AE30-91384D911F3F}">
                <p184:classification xmlns:p184="http://schemas.microsoft.com/office/powerpoint/2018/4/main" val="ftr"/>
              </p:ext>
            </p:extLst>
          </p:nvPr>
        </p:nvSpPr>
        <p:spPr>
          <a:xfrm>
            <a:off x="3883787" y="7346950"/>
            <a:ext cx="2954338" cy="152400"/>
          </a:xfrm>
          <a:prstGeom prst="rect">
            <a:avLst/>
          </a:prstGeom>
        </p:spPr>
        <p:txBody>
          <a:bodyPr horzOverflow="overflow" lIns="0" tIns="0" rIns="0" bIns="0">
            <a:spAutoFit/>
          </a:bodyPr>
          <a:lstStyle/>
          <a:p>
            <a:pPr algn="l"/>
            <a:r>
              <a:rPr lang="en-GB" sz="1000">
                <a:solidFill>
                  <a:srgbClr val="000000"/>
                </a:solidFill>
                <a:latin typeface="Calibri" panose="020F0502020204030204" pitchFamily="34" charset="0"/>
                <a:ea typeface="Calibri" panose="020F0502020204030204" pitchFamily="34" charset="0"/>
                <a:cs typeface="Calibri" panose="020F0502020204030204" pitchFamily="34" charset="0"/>
              </a:rPr>
              <a:t>Confidential - Not for Public Consumption or Distribution</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9">
        <a:defRPr>
          <a:latin typeface="+mn-lt"/>
          <a:ea typeface="+mn-ea"/>
          <a:cs typeface="+mn-cs"/>
        </a:defRPr>
      </a:lvl2pPr>
      <a:lvl3pPr marL="914417">
        <a:defRPr>
          <a:latin typeface="+mn-lt"/>
          <a:ea typeface="+mn-ea"/>
          <a:cs typeface="+mn-cs"/>
        </a:defRPr>
      </a:lvl3pPr>
      <a:lvl4pPr marL="1371626">
        <a:defRPr>
          <a:latin typeface="+mn-lt"/>
          <a:ea typeface="+mn-ea"/>
          <a:cs typeface="+mn-cs"/>
        </a:defRPr>
      </a:lvl4pPr>
      <a:lvl5pPr marL="1828835">
        <a:defRPr>
          <a:latin typeface="+mn-lt"/>
          <a:ea typeface="+mn-ea"/>
          <a:cs typeface="+mn-cs"/>
        </a:defRPr>
      </a:lvl5pPr>
      <a:lvl6pPr marL="2286044">
        <a:defRPr>
          <a:latin typeface="+mn-lt"/>
          <a:ea typeface="+mn-ea"/>
          <a:cs typeface="+mn-cs"/>
        </a:defRPr>
      </a:lvl6pPr>
      <a:lvl7pPr marL="2743252">
        <a:defRPr>
          <a:latin typeface="+mn-lt"/>
          <a:ea typeface="+mn-ea"/>
          <a:cs typeface="+mn-cs"/>
        </a:defRPr>
      </a:lvl7pPr>
      <a:lvl8pPr marL="3200461">
        <a:defRPr>
          <a:latin typeface="+mn-lt"/>
          <a:ea typeface="+mn-ea"/>
          <a:cs typeface="+mn-cs"/>
        </a:defRPr>
      </a:lvl8pPr>
      <a:lvl9pPr marL="3657670">
        <a:defRPr>
          <a:latin typeface="+mn-lt"/>
          <a:ea typeface="+mn-ea"/>
          <a:cs typeface="+mn-cs"/>
        </a:defRPr>
      </a:lvl9pPr>
    </p:bodyStyle>
    <p:otherStyle>
      <a:lvl1pPr marL="0">
        <a:defRPr>
          <a:latin typeface="+mn-lt"/>
          <a:ea typeface="+mn-ea"/>
          <a:cs typeface="+mn-cs"/>
        </a:defRPr>
      </a:lvl1pPr>
      <a:lvl2pPr marL="457209">
        <a:defRPr>
          <a:latin typeface="+mn-lt"/>
          <a:ea typeface="+mn-ea"/>
          <a:cs typeface="+mn-cs"/>
        </a:defRPr>
      </a:lvl2pPr>
      <a:lvl3pPr marL="914417">
        <a:defRPr>
          <a:latin typeface="+mn-lt"/>
          <a:ea typeface="+mn-ea"/>
          <a:cs typeface="+mn-cs"/>
        </a:defRPr>
      </a:lvl3pPr>
      <a:lvl4pPr marL="1371626">
        <a:defRPr>
          <a:latin typeface="+mn-lt"/>
          <a:ea typeface="+mn-ea"/>
          <a:cs typeface="+mn-cs"/>
        </a:defRPr>
      </a:lvl4pPr>
      <a:lvl5pPr marL="1828835">
        <a:defRPr>
          <a:latin typeface="+mn-lt"/>
          <a:ea typeface="+mn-ea"/>
          <a:cs typeface="+mn-cs"/>
        </a:defRPr>
      </a:lvl5pPr>
      <a:lvl6pPr marL="2286044">
        <a:defRPr>
          <a:latin typeface="+mn-lt"/>
          <a:ea typeface="+mn-ea"/>
          <a:cs typeface="+mn-cs"/>
        </a:defRPr>
      </a:lvl6pPr>
      <a:lvl7pPr marL="2743252">
        <a:defRPr>
          <a:latin typeface="+mn-lt"/>
          <a:ea typeface="+mn-ea"/>
          <a:cs typeface="+mn-cs"/>
        </a:defRPr>
      </a:lvl7pPr>
      <a:lvl8pPr marL="3200461">
        <a:defRPr>
          <a:latin typeface="+mn-lt"/>
          <a:ea typeface="+mn-ea"/>
          <a:cs typeface="+mn-cs"/>
        </a:defRPr>
      </a:lvl8pPr>
      <a:lvl9pPr marL="365767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4.png"/><Relationship Id="rId7" Type="http://schemas.openxmlformats.org/officeDocument/2006/relationships/image" Target="../media/image13.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19.jpg"/><Relationship Id="rId3" Type="http://schemas.openxmlformats.org/officeDocument/2006/relationships/image" Target="../media/image15.jpg"/><Relationship Id="rId7" Type="http://schemas.openxmlformats.org/officeDocument/2006/relationships/image" Target="../media/image18.jp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7.jpg"/><Relationship Id="rId5" Type="http://schemas.openxmlformats.org/officeDocument/2006/relationships/image" Target="../media/image16.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23.png"/><Relationship Id="rId5" Type="http://schemas.openxmlformats.org/officeDocument/2006/relationships/image" Target="../media/image22.png"/><Relationship Id="rId4" Type="http://schemas.openxmlformats.org/officeDocument/2006/relationships/image" Target="../media/image21.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9913367" y="7265579"/>
            <a:ext cx="59055" cy="128240"/>
          </a:xfrm>
          <a:prstGeom prst="rect">
            <a:avLst/>
          </a:prstGeom>
        </p:spPr>
        <p:txBody>
          <a:bodyPr vert="horz" wrap="square" lIns="0" tIns="0" rIns="0" bIns="0" rtlCol="0">
            <a:spAutoFit/>
          </a:bodyPr>
          <a:lstStyle/>
          <a:p>
            <a:pPr>
              <a:lnSpc>
                <a:spcPts val="1036"/>
              </a:lnSpc>
            </a:pPr>
            <a:r>
              <a:rPr sz="900">
                <a:solidFill>
                  <a:srgbClr val="58595B"/>
                </a:solidFill>
                <a:latin typeface="Myriad Pro"/>
                <a:cs typeface="Myriad Pro"/>
              </a:rPr>
              <a:t>1</a:t>
            </a:r>
            <a:endParaRPr sz="900">
              <a:latin typeface="Myriad Pro"/>
              <a:cs typeface="Myriad Pro"/>
            </a:endParaRPr>
          </a:p>
        </p:txBody>
      </p:sp>
      <p:sp>
        <p:nvSpPr>
          <p:cNvPr id="3" name="object 3"/>
          <p:cNvSpPr/>
          <p:nvPr/>
        </p:nvSpPr>
        <p:spPr>
          <a:xfrm>
            <a:off x="-34326" y="0"/>
            <a:ext cx="10727726" cy="7559997"/>
          </a:xfrm>
          <a:prstGeom prst="rect">
            <a:avLst/>
          </a:prstGeom>
          <a:blipFill>
            <a:blip r:embed="rId2" cstate="print"/>
            <a:stretch>
              <a:fillRect/>
            </a:stretch>
          </a:blipFill>
        </p:spPr>
        <p:txBody>
          <a:bodyPr wrap="square" lIns="0" tIns="0" rIns="0" bIns="0" rtlCol="0"/>
          <a:lstStyle/>
          <a:p>
            <a:endParaRPr sz="1653"/>
          </a:p>
        </p:txBody>
      </p:sp>
      <p:sp>
        <p:nvSpPr>
          <p:cNvPr id="5" name="object 5"/>
          <p:cNvSpPr txBox="1">
            <a:spLocks noGrp="1"/>
          </p:cNvSpPr>
          <p:nvPr>
            <p:ph type="title"/>
          </p:nvPr>
        </p:nvSpPr>
        <p:spPr>
          <a:xfrm>
            <a:off x="3371654" y="1763567"/>
            <a:ext cx="3880045" cy="769441"/>
          </a:xfrm>
          <a:prstGeom prst="rect">
            <a:avLst/>
          </a:prstGeom>
        </p:spPr>
        <p:txBody>
          <a:bodyPr vert="horz" wrap="square" lIns="0" tIns="15240" rIns="0" bIns="0" rtlCol="0">
            <a:spAutoFit/>
          </a:bodyPr>
          <a:lstStyle/>
          <a:p>
            <a:pPr marL="12700">
              <a:spcBef>
                <a:spcPts val="120"/>
              </a:spcBef>
            </a:pPr>
            <a:r>
              <a:rPr spc="10"/>
              <a:t>G</a:t>
            </a:r>
            <a:r>
              <a:rPr spc="-509"/>
              <a:t> </a:t>
            </a:r>
            <a:r>
              <a:rPr spc="6"/>
              <a:t>E</a:t>
            </a:r>
            <a:r>
              <a:rPr spc="-509"/>
              <a:t> </a:t>
            </a:r>
            <a:r>
              <a:rPr spc="10"/>
              <a:t>N</a:t>
            </a:r>
            <a:r>
              <a:rPr spc="-509"/>
              <a:t> </a:t>
            </a:r>
            <a:r>
              <a:rPr spc="10"/>
              <a:t>D</a:t>
            </a:r>
            <a:r>
              <a:rPr spc="-509"/>
              <a:t> </a:t>
            </a:r>
            <a:r>
              <a:rPr spc="6"/>
              <a:t>E</a:t>
            </a:r>
            <a:r>
              <a:rPr spc="-509"/>
              <a:t> </a:t>
            </a:r>
            <a:r>
              <a:rPr spc="10"/>
              <a:t>R</a:t>
            </a:r>
          </a:p>
        </p:txBody>
      </p:sp>
      <p:sp>
        <p:nvSpPr>
          <p:cNvPr id="6" name="object 6"/>
          <p:cNvSpPr txBox="1"/>
          <p:nvPr/>
        </p:nvSpPr>
        <p:spPr>
          <a:xfrm>
            <a:off x="3356001" y="2348535"/>
            <a:ext cx="3322954" cy="1243930"/>
          </a:xfrm>
          <a:prstGeom prst="rect">
            <a:avLst/>
          </a:prstGeom>
        </p:spPr>
        <p:txBody>
          <a:bodyPr vert="horz" wrap="square" lIns="0" tIns="12700" rIns="0" bIns="0" rtlCol="0">
            <a:spAutoFit/>
          </a:bodyPr>
          <a:lstStyle/>
          <a:p>
            <a:pPr marL="12700">
              <a:spcBef>
                <a:spcPts val="100"/>
              </a:spcBef>
              <a:tabLst>
                <a:tab pos="2336844" algn="l"/>
              </a:tabLst>
            </a:pPr>
            <a:r>
              <a:rPr lang="en-GB" sz="8000" b="1" spc="-560">
                <a:solidFill>
                  <a:srgbClr val="FFFFFF"/>
                </a:solidFill>
                <a:latin typeface="Gotham"/>
                <a:cs typeface="Gotham"/>
              </a:rPr>
              <a:t>PAY GAP</a:t>
            </a:r>
            <a:endParaRPr sz="8000">
              <a:latin typeface="Gotham"/>
              <a:cs typeface="Gotham"/>
            </a:endParaRPr>
          </a:p>
        </p:txBody>
      </p:sp>
      <p:sp>
        <p:nvSpPr>
          <p:cNvPr id="7" name="object 7"/>
          <p:cNvSpPr txBox="1"/>
          <p:nvPr/>
        </p:nvSpPr>
        <p:spPr>
          <a:xfrm>
            <a:off x="3960540" y="5247285"/>
            <a:ext cx="2454910" cy="1243930"/>
          </a:xfrm>
          <a:prstGeom prst="rect">
            <a:avLst/>
          </a:prstGeom>
        </p:spPr>
        <p:txBody>
          <a:bodyPr vert="horz" wrap="square" lIns="0" tIns="12700" rIns="0" bIns="0" rtlCol="0">
            <a:spAutoFit/>
          </a:bodyPr>
          <a:lstStyle/>
          <a:p>
            <a:pPr marL="12700">
              <a:spcBef>
                <a:spcPts val="100"/>
              </a:spcBef>
            </a:pPr>
            <a:r>
              <a:rPr sz="8000" b="1" dirty="0">
                <a:solidFill>
                  <a:srgbClr val="83D2E6"/>
                </a:solidFill>
                <a:latin typeface="Gotham"/>
                <a:cs typeface="Gotham"/>
              </a:rPr>
              <a:t>2</a:t>
            </a:r>
            <a:r>
              <a:rPr sz="8000" b="1" spc="-120" dirty="0">
                <a:solidFill>
                  <a:srgbClr val="83D2E6"/>
                </a:solidFill>
                <a:latin typeface="Gotham"/>
                <a:cs typeface="Gotham"/>
              </a:rPr>
              <a:t>0</a:t>
            </a:r>
            <a:r>
              <a:rPr lang="en-GB" sz="8000" b="1" spc="-120" dirty="0">
                <a:solidFill>
                  <a:srgbClr val="83D2E6"/>
                </a:solidFill>
                <a:latin typeface="Gotham"/>
                <a:cs typeface="Gotham"/>
              </a:rPr>
              <a:t>25</a:t>
            </a:r>
            <a:endParaRPr sz="8000" dirty="0">
              <a:latin typeface="Gotham"/>
              <a:cs typeface="Gotham"/>
            </a:endParaRPr>
          </a:p>
        </p:txBody>
      </p:sp>
      <p:sp>
        <p:nvSpPr>
          <p:cNvPr id="8" name="object 8"/>
          <p:cNvSpPr txBox="1"/>
          <p:nvPr/>
        </p:nvSpPr>
        <p:spPr>
          <a:xfrm>
            <a:off x="3426166" y="3395277"/>
            <a:ext cx="3322954" cy="769441"/>
          </a:xfrm>
          <a:prstGeom prst="rect">
            <a:avLst/>
          </a:prstGeom>
        </p:spPr>
        <p:txBody>
          <a:bodyPr vert="horz" wrap="square" lIns="0" tIns="15240" rIns="0" bIns="0" rtlCol="0">
            <a:spAutoFit/>
          </a:bodyPr>
          <a:lstStyle/>
          <a:p>
            <a:pPr marL="12700">
              <a:spcBef>
                <a:spcPts val="120"/>
              </a:spcBef>
            </a:pPr>
            <a:r>
              <a:rPr sz="4900" spc="10">
                <a:solidFill>
                  <a:srgbClr val="83D2E6"/>
                </a:solidFill>
                <a:latin typeface="Gotham-Book"/>
                <a:cs typeface="Gotham-Book"/>
              </a:rPr>
              <a:t>R</a:t>
            </a:r>
            <a:r>
              <a:rPr sz="4900" spc="-509">
                <a:solidFill>
                  <a:srgbClr val="83D2E6"/>
                </a:solidFill>
                <a:latin typeface="Gotham-Book"/>
                <a:cs typeface="Gotham-Book"/>
              </a:rPr>
              <a:t> </a:t>
            </a:r>
            <a:r>
              <a:rPr sz="4900" spc="6">
                <a:solidFill>
                  <a:srgbClr val="83D2E6"/>
                </a:solidFill>
                <a:latin typeface="Gotham-Book"/>
                <a:cs typeface="Gotham-Book"/>
              </a:rPr>
              <a:t>E</a:t>
            </a:r>
            <a:r>
              <a:rPr sz="4900" spc="-509">
                <a:solidFill>
                  <a:srgbClr val="83D2E6"/>
                </a:solidFill>
                <a:latin typeface="Gotham-Book"/>
                <a:cs typeface="Gotham-Book"/>
              </a:rPr>
              <a:t> </a:t>
            </a:r>
            <a:r>
              <a:rPr sz="4900" spc="6">
                <a:solidFill>
                  <a:srgbClr val="83D2E6"/>
                </a:solidFill>
                <a:latin typeface="Gotham-Book"/>
                <a:cs typeface="Gotham-Book"/>
              </a:rPr>
              <a:t>P</a:t>
            </a:r>
            <a:r>
              <a:rPr sz="4900" spc="-509">
                <a:solidFill>
                  <a:srgbClr val="83D2E6"/>
                </a:solidFill>
                <a:latin typeface="Gotham-Book"/>
                <a:cs typeface="Gotham-Book"/>
              </a:rPr>
              <a:t> </a:t>
            </a:r>
            <a:r>
              <a:rPr sz="4900" spc="10">
                <a:solidFill>
                  <a:srgbClr val="83D2E6"/>
                </a:solidFill>
                <a:latin typeface="Gotham-Book"/>
                <a:cs typeface="Gotham-Book"/>
              </a:rPr>
              <a:t>O</a:t>
            </a:r>
            <a:r>
              <a:rPr sz="4900" spc="-509">
                <a:solidFill>
                  <a:srgbClr val="83D2E6"/>
                </a:solidFill>
                <a:latin typeface="Gotham-Book"/>
                <a:cs typeface="Gotham-Book"/>
              </a:rPr>
              <a:t> </a:t>
            </a:r>
            <a:r>
              <a:rPr sz="4900" spc="10">
                <a:solidFill>
                  <a:srgbClr val="83D2E6"/>
                </a:solidFill>
                <a:latin typeface="Gotham-Book"/>
                <a:cs typeface="Gotham-Book"/>
              </a:rPr>
              <a:t>R</a:t>
            </a:r>
            <a:r>
              <a:rPr sz="4900" spc="-545">
                <a:solidFill>
                  <a:srgbClr val="83D2E6"/>
                </a:solidFill>
                <a:latin typeface="Gotham-Book"/>
                <a:cs typeface="Gotham-Book"/>
              </a:rPr>
              <a:t> </a:t>
            </a:r>
            <a:r>
              <a:rPr sz="4900" spc="6">
                <a:solidFill>
                  <a:srgbClr val="83D2E6"/>
                </a:solidFill>
                <a:latin typeface="Gotham-Book"/>
                <a:cs typeface="Gotham-Book"/>
              </a:rPr>
              <a:t>T</a:t>
            </a:r>
            <a:endParaRPr sz="4900">
              <a:latin typeface="Gotham-Book"/>
              <a:cs typeface="Gotham-Book"/>
            </a:endParaRPr>
          </a:p>
        </p:txBody>
      </p:sp>
      <p:sp>
        <p:nvSpPr>
          <p:cNvPr id="10" name="TextBox 9">
            <a:extLst>
              <a:ext uri="{FF2B5EF4-FFF2-40B4-BE49-F238E27FC236}">
                <a16:creationId xmlns:a16="http://schemas.microsoft.com/office/drawing/2014/main" id="{36DABD9A-1AE6-402E-A56C-155D78BEFE0D}"/>
              </a:ext>
            </a:extLst>
          </p:cNvPr>
          <p:cNvSpPr txBox="1"/>
          <p:nvPr/>
        </p:nvSpPr>
        <p:spPr>
          <a:xfrm>
            <a:off x="3626870" y="6625500"/>
            <a:ext cx="3122250" cy="400110"/>
          </a:xfrm>
          <a:prstGeom prst="rect">
            <a:avLst/>
          </a:prstGeom>
          <a:noFill/>
        </p:spPr>
        <p:txBody>
          <a:bodyPr wrap="square" rtlCol="0">
            <a:spAutoFit/>
          </a:bodyPr>
          <a:lstStyle/>
          <a:p>
            <a:r>
              <a:rPr lang="en-GB" sz="2000" b="1"/>
              <a:t>For CPM Field Marketing </a:t>
            </a:r>
          </a:p>
        </p:txBody>
      </p:sp>
      <p:pic>
        <p:nvPicPr>
          <p:cNvPr id="4" name="Picture 3">
            <a:extLst>
              <a:ext uri="{FF2B5EF4-FFF2-40B4-BE49-F238E27FC236}">
                <a16:creationId xmlns:a16="http://schemas.microsoft.com/office/drawing/2014/main" id="{77F78519-96F8-433B-BB05-379D677DCCAB}"/>
              </a:ext>
            </a:extLst>
          </p:cNvPr>
          <p:cNvPicPr>
            <a:picLocks noChangeAspect="1"/>
          </p:cNvPicPr>
          <p:nvPr/>
        </p:nvPicPr>
        <p:blipFill>
          <a:blip r:embed="rId3"/>
          <a:stretch>
            <a:fillRect/>
          </a:stretch>
        </p:blipFill>
        <p:spPr>
          <a:xfrm>
            <a:off x="7175500" y="469113"/>
            <a:ext cx="3023878" cy="77425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707300" y="7247393"/>
            <a:ext cx="84455" cy="151323"/>
          </a:xfrm>
          <a:prstGeom prst="rect">
            <a:avLst/>
          </a:prstGeom>
        </p:spPr>
        <p:txBody>
          <a:bodyPr vert="horz" wrap="square" lIns="0" tIns="12700" rIns="0" bIns="0" rtlCol="0">
            <a:spAutoFit/>
          </a:bodyPr>
          <a:lstStyle/>
          <a:p>
            <a:pPr marL="12700">
              <a:spcBef>
                <a:spcPts val="100"/>
              </a:spcBef>
            </a:pPr>
            <a:r>
              <a:rPr sz="900">
                <a:solidFill>
                  <a:srgbClr val="58595B"/>
                </a:solidFill>
                <a:latin typeface="Myriad Pro"/>
                <a:cs typeface="Myriad Pro"/>
              </a:rPr>
              <a:t>2</a:t>
            </a:r>
            <a:endParaRPr sz="900">
              <a:latin typeface="Myriad Pro"/>
              <a:cs typeface="Myriad Pro"/>
            </a:endParaRPr>
          </a:p>
        </p:txBody>
      </p:sp>
      <p:sp>
        <p:nvSpPr>
          <p:cNvPr id="6" name="object 6"/>
          <p:cNvSpPr txBox="1"/>
          <p:nvPr/>
        </p:nvSpPr>
        <p:spPr>
          <a:xfrm>
            <a:off x="8042301" y="1767903"/>
            <a:ext cx="2047875" cy="1705595"/>
          </a:xfrm>
          <a:prstGeom prst="rect">
            <a:avLst/>
          </a:prstGeom>
        </p:spPr>
        <p:txBody>
          <a:bodyPr vert="horz" wrap="square" lIns="0" tIns="12700" rIns="0" bIns="0" rtlCol="0">
            <a:spAutoFit/>
          </a:bodyPr>
          <a:lstStyle/>
          <a:p>
            <a:pPr marL="12700" marR="5081">
              <a:spcBef>
                <a:spcPts val="100"/>
              </a:spcBef>
            </a:pPr>
            <a:r>
              <a:rPr sz="1000" dirty="0">
                <a:solidFill>
                  <a:srgbClr val="FFFFFF"/>
                </a:solidFill>
                <a:latin typeface="Gotham-Book"/>
                <a:cs typeface="Gotham-Book"/>
              </a:rPr>
              <a:t>All UK </a:t>
            </a:r>
            <a:r>
              <a:rPr sz="1000" spc="-6" dirty="0">
                <a:solidFill>
                  <a:srgbClr val="FFFFFF"/>
                </a:solidFill>
                <a:latin typeface="Gotham-Book"/>
                <a:cs typeface="Gotham-Book"/>
              </a:rPr>
              <a:t>companies </a:t>
            </a:r>
            <a:r>
              <a:rPr sz="1000" dirty="0">
                <a:solidFill>
                  <a:srgbClr val="FFFFFF"/>
                </a:solidFill>
                <a:latin typeface="Gotham-Book"/>
                <a:cs typeface="Gotham-Book"/>
              </a:rPr>
              <a:t>with 250 or </a:t>
            </a:r>
            <a:r>
              <a:rPr sz="1000" spc="-10" dirty="0">
                <a:solidFill>
                  <a:srgbClr val="FFFFFF"/>
                </a:solidFill>
                <a:latin typeface="Gotham-Book"/>
                <a:cs typeface="Gotham-Book"/>
              </a:rPr>
              <a:t>more employees </a:t>
            </a:r>
            <a:r>
              <a:rPr sz="1000" dirty="0">
                <a:solidFill>
                  <a:srgbClr val="FFFFFF"/>
                </a:solidFill>
                <a:latin typeface="Gotham-Book"/>
                <a:cs typeface="Gotham-Book"/>
              </a:rPr>
              <a:t>on 5 April</a:t>
            </a:r>
            <a:r>
              <a:rPr sz="1000" spc="-30" dirty="0">
                <a:solidFill>
                  <a:srgbClr val="FFFFFF"/>
                </a:solidFill>
                <a:latin typeface="Gotham-Book"/>
                <a:cs typeface="Gotham-Book"/>
              </a:rPr>
              <a:t> </a:t>
            </a:r>
            <a:r>
              <a:rPr sz="1000" spc="-6" dirty="0">
                <a:solidFill>
                  <a:srgbClr val="FFFFFF"/>
                </a:solidFill>
                <a:latin typeface="Gotham-Book"/>
                <a:cs typeface="Gotham-Book"/>
              </a:rPr>
              <a:t>20</a:t>
            </a:r>
            <a:r>
              <a:rPr lang="en-GB" sz="1000" spc="-6" dirty="0">
                <a:solidFill>
                  <a:srgbClr val="FFFFFF"/>
                </a:solidFill>
                <a:latin typeface="Gotham-Book"/>
                <a:cs typeface="Gotham-Book"/>
              </a:rPr>
              <a:t>25</a:t>
            </a:r>
            <a:r>
              <a:rPr sz="1000" spc="-6" dirty="0">
                <a:solidFill>
                  <a:srgbClr val="FFFFFF"/>
                </a:solidFill>
                <a:latin typeface="Gotham-Book"/>
                <a:cs typeface="Gotham-Book"/>
              </a:rPr>
              <a:t> </a:t>
            </a:r>
            <a:r>
              <a:rPr sz="1000" spc="-10" dirty="0">
                <a:solidFill>
                  <a:srgbClr val="FFFFFF"/>
                </a:solidFill>
                <a:latin typeface="Gotham-Book"/>
                <a:cs typeface="Gotham-Book"/>
              </a:rPr>
              <a:t>are required to </a:t>
            </a:r>
            <a:r>
              <a:rPr sz="1000" dirty="0">
                <a:solidFill>
                  <a:srgbClr val="FFFFFF"/>
                </a:solidFill>
                <a:latin typeface="Gotham-Book"/>
                <a:cs typeface="Gotham-Book"/>
              </a:rPr>
              <a:t>publish specific gender</a:t>
            </a:r>
            <a:r>
              <a:rPr lang="en-GB" sz="1000" dirty="0">
                <a:solidFill>
                  <a:srgbClr val="FFFFFF"/>
                </a:solidFill>
                <a:latin typeface="Gotham-Book"/>
                <a:cs typeface="Gotham-Book"/>
              </a:rPr>
              <a:t> </a:t>
            </a:r>
            <a:r>
              <a:rPr sz="1000" spc="-10" dirty="0">
                <a:solidFill>
                  <a:srgbClr val="FFFFFF"/>
                </a:solidFill>
                <a:latin typeface="Gotham-Book"/>
                <a:cs typeface="Gotham-Book"/>
              </a:rPr>
              <a:t>pay </a:t>
            </a:r>
            <a:r>
              <a:rPr sz="1000" spc="-6" dirty="0">
                <a:solidFill>
                  <a:srgbClr val="FFFFFF"/>
                </a:solidFill>
                <a:latin typeface="Gotham-Book"/>
                <a:cs typeface="Gotham-Book"/>
              </a:rPr>
              <a:t>information:</a:t>
            </a:r>
            <a:endParaRPr sz="1000" dirty="0">
              <a:latin typeface="Gotham-Book"/>
              <a:cs typeface="Gotham-Book"/>
            </a:endParaRPr>
          </a:p>
          <a:p>
            <a:pPr marL="156213" marR="12700" indent="-143513">
              <a:buChar char="•"/>
              <a:tabLst>
                <a:tab pos="156848" algn="l"/>
              </a:tabLst>
            </a:pPr>
            <a:r>
              <a:rPr sz="1000" dirty="0">
                <a:solidFill>
                  <a:srgbClr val="FFFFFF"/>
                </a:solidFill>
                <a:latin typeface="Gotham-Book"/>
                <a:cs typeface="Gotham-Book"/>
              </a:rPr>
              <a:t>Mean and median gender</a:t>
            </a:r>
            <a:r>
              <a:rPr sz="1000" spc="-95" dirty="0">
                <a:solidFill>
                  <a:srgbClr val="FFFFFF"/>
                </a:solidFill>
                <a:latin typeface="Gotham-Book"/>
                <a:cs typeface="Gotham-Book"/>
              </a:rPr>
              <a:t> </a:t>
            </a:r>
            <a:r>
              <a:rPr sz="1000" spc="-10" dirty="0">
                <a:solidFill>
                  <a:srgbClr val="FFFFFF"/>
                </a:solidFill>
                <a:latin typeface="Gotham-Book"/>
                <a:cs typeface="Gotham-Book"/>
              </a:rPr>
              <a:t>pay </a:t>
            </a:r>
            <a:r>
              <a:rPr sz="1000" dirty="0">
                <a:solidFill>
                  <a:srgbClr val="FFFFFF"/>
                </a:solidFill>
                <a:latin typeface="Gotham-Book"/>
                <a:cs typeface="Gotham-Book"/>
              </a:rPr>
              <a:t>gap</a:t>
            </a:r>
            <a:endParaRPr sz="1000" dirty="0">
              <a:latin typeface="Gotham-Book"/>
              <a:cs typeface="Gotham-Book"/>
            </a:endParaRPr>
          </a:p>
          <a:p>
            <a:pPr marL="156213" marR="281310" indent="-143513">
              <a:buChar char="•"/>
              <a:tabLst>
                <a:tab pos="156848" algn="l"/>
              </a:tabLst>
            </a:pPr>
            <a:r>
              <a:rPr sz="1000" dirty="0">
                <a:solidFill>
                  <a:srgbClr val="FFFFFF"/>
                </a:solidFill>
                <a:latin typeface="Gotham-Book"/>
                <a:cs typeface="Gotham-Book"/>
              </a:rPr>
              <a:t>Mean and median</a:t>
            </a:r>
            <a:r>
              <a:rPr sz="1000" spc="-100" dirty="0">
                <a:solidFill>
                  <a:srgbClr val="FFFFFF"/>
                </a:solidFill>
                <a:latin typeface="Gotham-Book"/>
                <a:cs typeface="Gotham-Book"/>
              </a:rPr>
              <a:t> </a:t>
            </a:r>
            <a:r>
              <a:rPr sz="1000" dirty="0">
                <a:solidFill>
                  <a:srgbClr val="FFFFFF"/>
                </a:solidFill>
                <a:latin typeface="Gotham-Book"/>
                <a:cs typeface="Gotham-Book"/>
              </a:rPr>
              <a:t>gender  bonus</a:t>
            </a:r>
            <a:r>
              <a:rPr sz="1000" spc="-6" dirty="0">
                <a:solidFill>
                  <a:srgbClr val="FFFFFF"/>
                </a:solidFill>
                <a:latin typeface="Gotham-Book"/>
                <a:cs typeface="Gotham-Book"/>
              </a:rPr>
              <a:t> </a:t>
            </a:r>
            <a:r>
              <a:rPr sz="1000" dirty="0">
                <a:solidFill>
                  <a:srgbClr val="FFFFFF"/>
                </a:solidFill>
                <a:latin typeface="Gotham-Book"/>
                <a:cs typeface="Gotham-Book"/>
              </a:rPr>
              <a:t>gap</a:t>
            </a:r>
            <a:endParaRPr sz="1000" dirty="0">
              <a:latin typeface="Gotham-Book"/>
              <a:cs typeface="Gotham-Book"/>
            </a:endParaRPr>
          </a:p>
          <a:p>
            <a:pPr marL="156213" marR="248925" indent="-143513">
              <a:buChar char="•"/>
              <a:tabLst>
                <a:tab pos="156848" algn="l"/>
              </a:tabLst>
            </a:pPr>
            <a:r>
              <a:rPr sz="1000" spc="-6" dirty="0">
                <a:solidFill>
                  <a:srgbClr val="FFFFFF"/>
                </a:solidFill>
                <a:latin typeface="Gotham-Book"/>
                <a:cs typeface="Gotham-Book"/>
              </a:rPr>
              <a:t>Proportion </a:t>
            </a:r>
            <a:r>
              <a:rPr sz="1000" dirty="0">
                <a:solidFill>
                  <a:srgbClr val="FFFFFF"/>
                </a:solidFill>
                <a:latin typeface="Gotham-Book"/>
                <a:cs typeface="Gotham-Book"/>
              </a:rPr>
              <a:t>of males and</a:t>
            </a:r>
            <a:r>
              <a:rPr lang="en-GB" sz="1000" dirty="0">
                <a:solidFill>
                  <a:srgbClr val="FFFFFF"/>
                </a:solidFill>
                <a:latin typeface="Gotham-Book"/>
                <a:cs typeface="Gotham-Book"/>
              </a:rPr>
              <a:t> </a:t>
            </a:r>
            <a:r>
              <a:rPr sz="1000" spc="-6" dirty="0">
                <a:solidFill>
                  <a:srgbClr val="FFFFFF"/>
                </a:solidFill>
                <a:latin typeface="Gotham-Book"/>
                <a:cs typeface="Gotham-Book"/>
              </a:rPr>
              <a:t>females receiving </a:t>
            </a:r>
            <a:r>
              <a:rPr sz="1000" dirty="0">
                <a:solidFill>
                  <a:srgbClr val="FFFFFF"/>
                </a:solidFill>
                <a:latin typeface="Gotham-Book"/>
                <a:cs typeface="Gotham-Book"/>
              </a:rPr>
              <a:t>a</a:t>
            </a:r>
            <a:r>
              <a:rPr sz="1000" spc="-60" dirty="0">
                <a:solidFill>
                  <a:srgbClr val="FFFFFF"/>
                </a:solidFill>
                <a:latin typeface="Gotham-Book"/>
                <a:cs typeface="Gotham-Book"/>
              </a:rPr>
              <a:t> </a:t>
            </a:r>
            <a:r>
              <a:rPr sz="1000" dirty="0">
                <a:solidFill>
                  <a:srgbClr val="FFFFFF"/>
                </a:solidFill>
                <a:latin typeface="Gotham-Book"/>
                <a:cs typeface="Gotham-Book"/>
              </a:rPr>
              <a:t>bonus</a:t>
            </a:r>
            <a:endParaRPr sz="1000" dirty="0">
              <a:latin typeface="Gotham-Book"/>
              <a:cs typeface="Gotham-Book"/>
            </a:endParaRPr>
          </a:p>
          <a:p>
            <a:pPr marL="156213" marR="55881" indent="-143513">
              <a:buChar char="•"/>
              <a:tabLst>
                <a:tab pos="156848" algn="l"/>
              </a:tabLst>
            </a:pPr>
            <a:r>
              <a:rPr sz="1000" spc="-6" dirty="0">
                <a:solidFill>
                  <a:srgbClr val="FFFFFF"/>
                </a:solidFill>
                <a:latin typeface="Gotham-Book"/>
                <a:cs typeface="Gotham-Book"/>
              </a:rPr>
              <a:t>Proportion </a:t>
            </a:r>
            <a:r>
              <a:rPr sz="1000" dirty="0">
                <a:solidFill>
                  <a:srgbClr val="FFFFFF"/>
                </a:solidFill>
                <a:latin typeface="Gotham-Book"/>
                <a:cs typeface="Gotham-Book"/>
              </a:rPr>
              <a:t>of males and </a:t>
            </a:r>
            <a:r>
              <a:rPr sz="1000" spc="-6" dirty="0">
                <a:solidFill>
                  <a:srgbClr val="FFFFFF"/>
                </a:solidFill>
                <a:latin typeface="Gotham-Book"/>
                <a:cs typeface="Gotham-Book"/>
              </a:rPr>
              <a:t>females </a:t>
            </a:r>
            <a:r>
              <a:rPr sz="1000" spc="-15" dirty="0">
                <a:solidFill>
                  <a:srgbClr val="FFFFFF"/>
                </a:solidFill>
                <a:latin typeface="Gotham-Book"/>
                <a:cs typeface="Gotham-Book"/>
              </a:rPr>
              <a:t>by </a:t>
            </a:r>
            <a:r>
              <a:rPr sz="1000" dirty="0">
                <a:solidFill>
                  <a:srgbClr val="FFFFFF"/>
                </a:solidFill>
                <a:latin typeface="Gotham-Book"/>
                <a:cs typeface="Gotham-Book"/>
              </a:rPr>
              <a:t>quartile </a:t>
            </a:r>
            <a:r>
              <a:rPr sz="1000" spc="-10" dirty="0">
                <a:solidFill>
                  <a:srgbClr val="FFFFFF"/>
                </a:solidFill>
                <a:latin typeface="Gotham-Book"/>
                <a:cs typeface="Gotham-Book"/>
              </a:rPr>
              <a:t>pay</a:t>
            </a:r>
            <a:r>
              <a:rPr sz="1000" spc="-50" dirty="0">
                <a:solidFill>
                  <a:srgbClr val="FFFFFF"/>
                </a:solidFill>
                <a:latin typeface="Gotham-Book"/>
                <a:cs typeface="Gotham-Book"/>
              </a:rPr>
              <a:t> </a:t>
            </a:r>
            <a:r>
              <a:rPr sz="1000" dirty="0">
                <a:solidFill>
                  <a:srgbClr val="FFFFFF"/>
                </a:solidFill>
                <a:latin typeface="Gotham-Book"/>
                <a:cs typeface="Gotham-Book"/>
              </a:rPr>
              <a:t>band</a:t>
            </a:r>
            <a:endParaRPr sz="1000" dirty="0">
              <a:latin typeface="Gotham-Book"/>
              <a:cs typeface="Gotham-Book"/>
            </a:endParaRPr>
          </a:p>
        </p:txBody>
      </p:sp>
      <p:sp>
        <p:nvSpPr>
          <p:cNvPr id="7" name="object 7"/>
          <p:cNvSpPr txBox="1"/>
          <p:nvPr/>
        </p:nvSpPr>
        <p:spPr>
          <a:xfrm>
            <a:off x="8042300" y="3749104"/>
            <a:ext cx="2151380" cy="474489"/>
          </a:xfrm>
          <a:prstGeom prst="rect">
            <a:avLst/>
          </a:prstGeom>
        </p:spPr>
        <p:txBody>
          <a:bodyPr vert="horz" wrap="square" lIns="0" tIns="12700" rIns="0" bIns="0" rtlCol="0">
            <a:spAutoFit/>
          </a:bodyPr>
          <a:lstStyle/>
          <a:p>
            <a:pPr marL="12700" marR="5081">
              <a:spcBef>
                <a:spcPts val="100"/>
              </a:spcBef>
            </a:pPr>
            <a:r>
              <a:rPr sz="1000" spc="-6" dirty="0">
                <a:solidFill>
                  <a:srgbClr val="FFFFFF"/>
                </a:solidFill>
                <a:latin typeface="Gotham-Book"/>
                <a:cs typeface="Gotham-Book"/>
              </a:rPr>
              <a:t>Figures for </a:t>
            </a:r>
            <a:r>
              <a:rPr sz="1000" dirty="0">
                <a:solidFill>
                  <a:srgbClr val="FFFFFF"/>
                </a:solidFill>
                <a:latin typeface="Gotham-Book"/>
                <a:cs typeface="Gotham-Book"/>
              </a:rPr>
              <a:t>each legal entity with</a:t>
            </a:r>
            <a:r>
              <a:rPr lang="en-GB" sz="1000" dirty="0">
                <a:solidFill>
                  <a:srgbClr val="FFFFFF"/>
                </a:solidFill>
                <a:latin typeface="Gotham-Book"/>
                <a:cs typeface="Gotham-Book"/>
              </a:rPr>
              <a:t> </a:t>
            </a:r>
            <a:r>
              <a:rPr sz="1000" spc="-6" dirty="0">
                <a:solidFill>
                  <a:srgbClr val="FFFFFF"/>
                </a:solidFill>
                <a:latin typeface="Gotham-Book"/>
                <a:cs typeface="Gotham-Book"/>
              </a:rPr>
              <a:t>at least </a:t>
            </a:r>
            <a:r>
              <a:rPr sz="1000" dirty="0">
                <a:solidFill>
                  <a:srgbClr val="FFFFFF"/>
                </a:solidFill>
                <a:latin typeface="Gotham-Book"/>
                <a:cs typeface="Gotham-Book"/>
              </a:rPr>
              <a:t>250 </a:t>
            </a:r>
            <a:r>
              <a:rPr sz="1000" spc="-10" dirty="0">
                <a:solidFill>
                  <a:srgbClr val="FFFFFF"/>
                </a:solidFill>
                <a:latin typeface="Gotham-Book"/>
                <a:cs typeface="Gotham-Book"/>
              </a:rPr>
              <a:t>employees </a:t>
            </a:r>
            <a:r>
              <a:rPr sz="1000" dirty="0">
                <a:solidFill>
                  <a:srgbClr val="FFFFFF"/>
                </a:solidFill>
                <a:latin typeface="Gotham-Book"/>
                <a:cs typeface="Gotham-Book"/>
              </a:rPr>
              <a:t>on </a:t>
            </a:r>
            <a:r>
              <a:rPr lang="en-GB" sz="1000" dirty="0">
                <a:solidFill>
                  <a:srgbClr val="FFFFFF"/>
                </a:solidFill>
                <a:latin typeface="Gotham-Book"/>
                <a:cs typeface="Gotham-Book"/>
              </a:rPr>
              <a:t>5 April 2025 </a:t>
            </a:r>
            <a:r>
              <a:rPr sz="1000" spc="-6" dirty="0">
                <a:solidFill>
                  <a:srgbClr val="FFFFFF"/>
                </a:solidFill>
                <a:latin typeface="Gotham-Book"/>
                <a:cs typeface="Gotham-Book"/>
              </a:rPr>
              <a:t>must </a:t>
            </a:r>
            <a:r>
              <a:rPr sz="1000" dirty="0">
                <a:solidFill>
                  <a:srgbClr val="FFFFFF"/>
                </a:solidFill>
                <a:latin typeface="Gotham-Book"/>
                <a:cs typeface="Gotham-Book"/>
              </a:rPr>
              <a:t>be</a:t>
            </a:r>
            <a:r>
              <a:rPr sz="1000" spc="-35" dirty="0">
                <a:solidFill>
                  <a:srgbClr val="FFFFFF"/>
                </a:solidFill>
                <a:latin typeface="Gotham-Book"/>
                <a:cs typeface="Gotham-Book"/>
              </a:rPr>
              <a:t> </a:t>
            </a:r>
            <a:r>
              <a:rPr sz="1000" spc="-6" dirty="0">
                <a:solidFill>
                  <a:srgbClr val="FFFFFF"/>
                </a:solidFill>
                <a:latin typeface="Gotham-Book"/>
                <a:cs typeface="Gotham-Book"/>
              </a:rPr>
              <a:t>calculated </a:t>
            </a:r>
            <a:r>
              <a:rPr sz="1000" dirty="0">
                <a:solidFill>
                  <a:srgbClr val="FFFFFF"/>
                </a:solidFill>
                <a:latin typeface="Gotham-Book"/>
                <a:cs typeface="Gotham-Book"/>
              </a:rPr>
              <a:t>and </a:t>
            </a:r>
            <a:r>
              <a:rPr sz="1000" spc="-10" dirty="0">
                <a:solidFill>
                  <a:srgbClr val="FFFFFF"/>
                </a:solidFill>
                <a:latin typeface="Gotham-Book"/>
                <a:cs typeface="Gotham-Book"/>
              </a:rPr>
              <a:t>reported </a:t>
            </a:r>
            <a:r>
              <a:rPr sz="1000" spc="-6" dirty="0">
                <a:solidFill>
                  <a:srgbClr val="FFFFFF"/>
                </a:solidFill>
                <a:latin typeface="Gotham-Book"/>
                <a:cs typeface="Gotham-Book"/>
              </a:rPr>
              <a:t>separately</a:t>
            </a:r>
            <a:endParaRPr sz="1000" dirty="0">
              <a:latin typeface="Gotham-Book"/>
              <a:cs typeface="Gotham-Book"/>
            </a:endParaRPr>
          </a:p>
        </p:txBody>
      </p:sp>
      <p:sp>
        <p:nvSpPr>
          <p:cNvPr id="8" name="object 8"/>
          <p:cNvSpPr txBox="1"/>
          <p:nvPr/>
        </p:nvSpPr>
        <p:spPr>
          <a:xfrm>
            <a:off x="8042300" y="4511104"/>
            <a:ext cx="2178050" cy="474489"/>
          </a:xfrm>
          <a:prstGeom prst="rect">
            <a:avLst/>
          </a:prstGeom>
        </p:spPr>
        <p:txBody>
          <a:bodyPr vert="horz" wrap="square" lIns="0" tIns="12700" rIns="0" bIns="0" rtlCol="0">
            <a:spAutoFit/>
          </a:bodyPr>
          <a:lstStyle/>
          <a:p>
            <a:pPr marL="12700" marR="5081">
              <a:spcBef>
                <a:spcPts val="100"/>
              </a:spcBef>
            </a:pPr>
            <a:r>
              <a:rPr sz="1000" spc="-10" dirty="0">
                <a:solidFill>
                  <a:srgbClr val="FFFFFF"/>
                </a:solidFill>
                <a:latin typeface="Gotham-Book"/>
                <a:cs typeface="Gotham-Book"/>
              </a:rPr>
              <a:t>The </a:t>
            </a:r>
            <a:r>
              <a:rPr sz="1000" dirty="0">
                <a:solidFill>
                  <a:srgbClr val="FFFFFF"/>
                </a:solidFill>
                <a:latin typeface="Gotham-Book"/>
                <a:cs typeface="Gotham-Book"/>
              </a:rPr>
              <a:t>mean and median gender</a:t>
            </a:r>
            <a:r>
              <a:rPr sz="1000" spc="-75" dirty="0">
                <a:solidFill>
                  <a:srgbClr val="FFFFFF"/>
                </a:solidFill>
                <a:latin typeface="Gotham-Book"/>
                <a:cs typeface="Gotham-Book"/>
              </a:rPr>
              <a:t> </a:t>
            </a:r>
            <a:r>
              <a:rPr sz="1000" spc="-10" dirty="0">
                <a:solidFill>
                  <a:srgbClr val="FFFFFF"/>
                </a:solidFill>
                <a:latin typeface="Gotham-Book"/>
                <a:cs typeface="Gotham-Book"/>
              </a:rPr>
              <a:t>pay </a:t>
            </a:r>
            <a:r>
              <a:rPr sz="1000" dirty="0">
                <a:solidFill>
                  <a:srgbClr val="FFFFFF"/>
                </a:solidFill>
                <a:latin typeface="Gotham-Book"/>
                <a:cs typeface="Gotham-Book"/>
              </a:rPr>
              <a:t>gap is based on hourly </a:t>
            </a:r>
            <a:r>
              <a:rPr sz="1000" spc="-10" dirty="0">
                <a:solidFill>
                  <a:srgbClr val="FFFFFF"/>
                </a:solidFill>
                <a:latin typeface="Gotham-Book"/>
                <a:cs typeface="Gotham-Book"/>
              </a:rPr>
              <a:t>rates </a:t>
            </a:r>
            <a:r>
              <a:rPr sz="1000" dirty="0">
                <a:solidFill>
                  <a:srgbClr val="FFFFFF"/>
                </a:solidFill>
                <a:latin typeface="Gotham-Book"/>
                <a:cs typeface="Gotham-Book"/>
              </a:rPr>
              <a:t>of </a:t>
            </a:r>
            <a:r>
              <a:rPr lang="en-GB" sz="1000" dirty="0">
                <a:solidFill>
                  <a:srgbClr val="FFFFFF"/>
                </a:solidFill>
                <a:latin typeface="Gotham-Book"/>
                <a:cs typeface="Gotham-Book"/>
              </a:rPr>
              <a:t> </a:t>
            </a:r>
            <a:r>
              <a:rPr sz="1000" spc="-10" dirty="0">
                <a:solidFill>
                  <a:srgbClr val="FFFFFF"/>
                </a:solidFill>
                <a:latin typeface="Gotham-Book"/>
                <a:cs typeface="Gotham-Book"/>
              </a:rPr>
              <a:t>pay </a:t>
            </a:r>
            <a:r>
              <a:rPr sz="1000" dirty="0">
                <a:solidFill>
                  <a:srgbClr val="FFFFFF"/>
                </a:solidFill>
                <a:latin typeface="Gotham-Book"/>
                <a:cs typeface="Gotham-Book"/>
              </a:rPr>
              <a:t>as </a:t>
            </a:r>
            <a:r>
              <a:rPr sz="1000" spc="-6" dirty="0">
                <a:solidFill>
                  <a:srgbClr val="FFFFFF"/>
                </a:solidFill>
                <a:latin typeface="Gotham-Book"/>
                <a:cs typeface="Gotham-Book"/>
              </a:rPr>
              <a:t>at </a:t>
            </a:r>
            <a:r>
              <a:rPr sz="1000" dirty="0">
                <a:solidFill>
                  <a:srgbClr val="FFFFFF"/>
                </a:solidFill>
                <a:latin typeface="Gotham-Book"/>
                <a:cs typeface="Gotham-Book"/>
              </a:rPr>
              <a:t>5 April</a:t>
            </a:r>
            <a:r>
              <a:rPr sz="1000" spc="-6" dirty="0">
                <a:solidFill>
                  <a:srgbClr val="FFFFFF"/>
                </a:solidFill>
                <a:latin typeface="Gotham-Book"/>
                <a:cs typeface="Gotham-Book"/>
              </a:rPr>
              <a:t> 20</a:t>
            </a:r>
            <a:r>
              <a:rPr lang="en-GB" sz="1000" spc="-6" dirty="0">
                <a:solidFill>
                  <a:srgbClr val="FFFFFF"/>
                </a:solidFill>
                <a:latin typeface="Gotham-Book"/>
                <a:cs typeface="Gotham-Book"/>
              </a:rPr>
              <a:t>25</a:t>
            </a:r>
            <a:endParaRPr sz="1000" dirty="0">
              <a:latin typeface="Gotham-Book"/>
              <a:cs typeface="Gotham-Book"/>
            </a:endParaRPr>
          </a:p>
        </p:txBody>
      </p:sp>
      <p:sp>
        <p:nvSpPr>
          <p:cNvPr id="9" name="object 9"/>
          <p:cNvSpPr txBox="1"/>
          <p:nvPr/>
        </p:nvSpPr>
        <p:spPr>
          <a:xfrm>
            <a:off x="8042300" y="5120704"/>
            <a:ext cx="2123441" cy="474489"/>
          </a:xfrm>
          <a:prstGeom prst="rect">
            <a:avLst/>
          </a:prstGeom>
        </p:spPr>
        <p:txBody>
          <a:bodyPr vert="horz" wrap="square" lIns="0" tIns="12700" rIns="0" bIns="0" rtlCol="0">
            <a:spAutoFit/>
          </a:bodyPr>
          <a:lstStyle/>
          <a:p>
            <a:pPr marL="12700" marR="5081">
              <a:spcBef>
                <a:spcPts val="100"/>
              </a:spcBef>
            </a:pPr>
            <a:r>
              <a:rPr sz="1000" spc="-10" dirty="0">
                <a:solidFill>
                  <a:srgbClr val="FFFFFF"/>
                </a:solidFill>
                <a:latin typeface="Gotham-Book"/>
                <a:cs typeface="Gotham-Book"/>
              </a:rPr>
              <a:t>The </a:t>
            </a:r>
            <a:r>
              <a:rPr sz="1000" dirty="0">
                <a:solidFill>
                  <a:srgbClr val="FFFFFF"/>
                </a:solidFill>
                <a:latin typeface="Gotham-Book"/>
                <a:cs typeface="Gotham-Book"/>
              </a:rPr>
              <a:t>mean and median gender bonus gap </a:t>
            </a:r>
            <a:r>
              <a:rPr sz="1000" spc="-6" dirty="0">
                <a:solidFill>
                  <a:srgbClr val="FFFFFF"/>
                </a:solidFill>
                <a:latin typeface="Gotham-Book"/>
                <a:cs typeface="Gotham-Book"/>
              </a:rPr>
              <a:t>considers </a:t>
            </a:r>
            <a:r>
              <a:rPr sz="1000" dirty="0">
                <a:solidFill>
                  <a:srgbClr val="FFFFFF"/>
                </a:solidFill>
                <a:latin typeface="Gotham-Book"/>
                <a:cs typeface="Gotham-Book"/>
              </a:rPr>
              <a:t>bonus </a:t>
            </a:r>
            <a:r>
              <a:rPr sz="1000" spc="-10" dirty="0">
                <a:solidFill>
                  <a:srgbClr val="FFFFFF"/>
                </a:solidFill>
                <a:latin typeface="Gotham-Book"/>
                <a:cs typeface="Gotham-Book"/>
              </a:rPr>
              <a:t>pay received </a:t>
            </a:r>
            <a:r>
              <a:rPr sz="1000" dirty="0">
                <a:solidFill>
                  <a:srgbClr val="FFFFFF"/>
                </a:solidFill>
                <a:latin typeface="Gotham-Book"/>
                <a:cs typeface="Gotham-Book"/>
              </a:rPr>
              <a:t>in the 12 months</a:t>
            </a:r>
            <a:r>
              <a:rPr sz="1000" spc="-81" dirty="0">
                <a:solidFill>
                  <a:srgbClr val="FFFFFF"/>
                </a:solidFill>
                <a:latin typeface="Gotham-Book"/>
                <a:cs typeface="Gotham-Book"/>
              </a:rPr>
              <a:t> </a:t>
            </a:r>
            <a:r>
              <a:rPr sz="1000" dirty="0">
                <a:solidFill>
                  <a:srgbClr val="FFFFFF"/>
                </a:solidFill>
                <a:latin typeface="Gotham-Book"/>
                <a:cs typeface="Gotham-Book"/>
              </a:rPr>
              <a:t>leading up </a:t>
            </a:r>
            <a:r>
              <a:rPr sz="1000" spc="-10" dirty="0">
                <a:solidFill>
                  <a:srgbClr val="FFFFFF"/>
                </a:solidFill>
                <a:latin typeface="Gotham-Book"/>
                <a:cs typeface="Gotham-Book"/>
              </a:rPr>
              <a:t>to </a:t>
            </a:r>
            <a:r>
              <a:rPr sz="1000" dirty="0">
                <a:solidFill>
                  <a:srgbClr val="FFFFFF"/>
                </a:solidFill>
                <a:latin typeface="Gotham-Book"/>
                <a:cs typeface="Gotham-Book"/>
              </a:rPr>
              <a:t>5 April</a:t>
            </a:r>
            <a:r>
              <a:rPr sz="1000" spc="-6" dirty="0">
                <a:solidFill>
                  <a:srgbClr val="FFFFFF"/>
                </a:solidFill>
                <a:latin typeface="Gotham-Book"/>
                <a:cs typeface="Gotham-Book"/>
              </a:rPr>
              <a:t> 20</a:t>
            </a:r>
            <a:r>
              <a:rPr lang="en-GB" sz="1000" spc="-6" dirty="0">
                <a:solidFill>
                  <a:srgbClr val="FFFFFF"/>
                </a:solidFill>
                <a:latin typeface="Gotham-Book"/>
                <a:cs typeface="Gotham-Book"/>
              </a:rPr>
              <a:t>25</a:t>
            </a:r>
            <a:endParaRPr sz="1000" dirty="0">
              <a:latin typeface="Gotham-Book"/>
              <a:cs typeface="Gotham-Book"/>
            </a:endParaRPr>
          </a:p>
        </p:txBody>
      </p:sp>
      <p:sp>
        <p:nvSpPr>
          <p:cNvPr id="10" name="object 10"/>
          <p:cNvSpPr txBox="1"/>
          <p:nvPr/>
        </p:nvSpPr>
        <p:spPr>
          <a:xfrm>
            <a:off x="8042300" y="5882703"/>
            <a:ext cx="2106930" cy="628377"/>
          </a:xfrm>
          <a:prstGeom prst="rect">
            <a:avLst/>
          </a:prstGeom>
        </p:spPr>
        <p:txBody>
          <a:bodyPr vert="horz" wrap="square" lIns="0" tIns="12700" rIns="0" bIns="0" rtlCol="0">
            <a:spAutoFit/>
          </a:bodyPr>
          <a:lstStyle/>
          <a:p>
            <a:pPr marL="12700" marR="5081">
              <a:spcBef>
                <a:spcPts val="100"/>
              </a:spcBef>
            </a:pPr>
            <a:r>
              <a:rPr sz="1000" spc="-10">
                <a:solidFill>
                  <a:srgbClr val="FFFFFF"/>
                </a:solidFill>
                <a:latin typeface="Gotham-Book"/>
                <a:cs typeface="Gotham-Book"/>
              </a:rPr>
              <a:t>Pay </a:t>
            </a:r>
            <a:r>
              <a:rPr sz="1000">
                <a:solidFill>
                  <a:srgbClr val="FFFFFF"/>
                </a:solidFill>
                <a:latin typeface="Gotham-Book"/>
                <a:cs typeface="Gotham-Book"/>
              </a:rPr>
              <a:t>quartiles look </a:t>
            </a:r>
            <a:r>
              <a:rPr sz="1000" spc="-6">
                <a:solidFill>
                  <a:srgbClr val="FFFFFF"/>
                </a:solidFill>
                <a:latin typeface="Gotham-Book"/>
                <a:cs typeface="Gotham-Book"/>
              </a:rPr>
              <a:t>at </a:t>
            </a:r>
            <a:r>
              <a:rPr sz="1000">
                <a:solidFill>
                  <a:srgbClr val="FFFFFF"/>
                </a:solidFill>
                <a:latin typeface="Gotham-Book"/>
                <a:cs typeface="Gotham-Book"/>
              </a:rPr>
              <a:t>the </a:t>
            </a:r>
            <a:r>
              <a:rPr sz="1000" spc="-6">
                <a:solidFill>
                  <a:srgbClr val="FFFFFF"/>
                </a:solidFill>
                <a:latin typeface="Gotham-Book"/>
                <a:cs typeface="Gotham-Book"/>
              </a:rPr>
              <a:t>proportion </a:t>
            </a:r>
            <a:r>
              <a:rPr sz="1000">
                <a:solidFill>
                  <a:srgbClr val="FFFFFF"/>
                </a:solidFill>
                <a:latin typeface="Gotham-Book"/>
                <a:cs typeface="Gotham-Book"/>
              </a:rPr>
              <a:t>of men and </a:t>
            </a:r>
            <a:r>
              <a:rPr sz="1000" spc="-10">
                <a:solidFill>
                  <a:srgbClr val="FFFFFF"/>
                </a:solidFill>
                <a:latin typeface="Gotham-Book"/>
                <a:cs typeface="Gotham-Book"/>
              </a:rPr>
              <a:t>women</a:t>
            </a:r>
            <a:r>
              <a:rPr sz="1000" spc="-50">
                <a:solidFill>
                  <a:srgbClr val="FFFFFF"/>
                </a:solidFill>
                <a:latin typeface="Gotham-Book"/>
                <a:cs typeface="Gotham-Book"/>
              </a:rPr>
              <a:t> </a:t>
            </a:r>
            <a:r>
              <a:rPr sz="1000">
                <a:solidFill>
                  <a:srgbClr val="FFFFFF"/>
                </a:solidFill>
                <a:latin typeface="Gotham-Book"/>
                <a:cs typeface="Gotham-Book"/>
              </a:rPr>
              <a:t>in </a:t>
            </a:r>
            <a:r>
              <a:rPr sz="1000" spc="-6">
                <a:solidFill>
                  <a:srgbClr val="FFFFFF"/>
                </a:solidFill>
                <a:latin typeface="Gotham-Book"/>
                <a:cs typeface="Gotham-Book"/>
              </a:rPr>
              <a:t>four </a:t>
            </a:r>
            <a:r>
              <a:rPr sz="1000" spc="-10">
                <a:solidFill>
                  <a:srgbClr val="FFFFFF"/>
                </a:solidFill>
                <a:latin typeface="Gotham-Book"/>
                <a:cs typeface="Gotham-Book"/>
              </a:rPr>
              <a:t>pay </a:t>
            </a:r>
            <a:r>
              <a:rPr sz="1000">
                <a:solidFill>
                  <a:srgbClr val="FFFFFF"/>
                </a:solidFill>
                <a:latin typeface="Gotham-Book"/>
                <a:cs typeface="Gotham-Book"/>
              </a:rPr>
              <a:t>bands when </a:t>
            </a:r>
            <a:r>
              <a:rPr sz="1000" spc="-15">
                <a:solidFill>
                  <a:srgbClr val="FFFFFF"/>
                </a:solidFill>
                <a:latin typeface="Gotham-Book"/>
                <a:cs typeface="Gotham-Book"/>
              </a:rPr>
              <a:t>we </a:t>
            </a:r>
            <a:r>
              <a:rPr sz="1000">
                <a:solidFill>
                  <a:srgbClr val="FFFFFF"/>
                </a:solidFill>
                <a:latin typeface="Gotham-Book"/>
                <a:cs typeface="Gotham-Book"/>
              </a:rPr>
              <a:t>divide our </a:t>
            </a:r>
            <a:r>
              <a:rPr sz="1000" spc="-10">
                <a:solidFill>
                  <a:srgbClr val="FFFFFF"/>
                </a:solidFill>
                <a:latin typeface="Gotham-Book"/>
                <a:cs typeface="Gotham-Book"/>
              </a:rPr>
              <a:t>workforce </a:t>
            </a:r>
            <a:r>
              <a:rPr sz="1000" spc="-6">
                <a:solidFill>
                  <a:srgbClr val="FFFFFF"/>
                </a:solidFill>
                <a:latin typeface="Gotham-Book"/>
                <a:cs typeface="Gotham-Book"/>
              </a:rPr>
              <a:t>into four </a:t>
            </a:r>
            <a:r>
              <a:rPr sz="1000">
                <a:solidFill>
                  <a:srgbClr val="FFFFFF"/>
                </a:solidFill>
                <a:latin typeface="Gotham-Book"/>
                <a:cs typeface="Gotham-Book"/>
              </a:rPr>
              <a:t>equal parts</a:t>
            </a:r>
            <a:endParaRPr sz="1000">
              <a:latin typeface="Gotham-Book"/>
              <a:cs typeface="Gotham-Book"/>
            </a:endParaRPr>
          </a:p>
        </p:txBody>
      </p:sp>
      <p:sp>
        <p:nvSpPr>
          <p:cNvPr id="11" name="object 11"/>
          <p:cNvSpPr txBox="1"/>
          <p:nvPr/>
        </p:nvSpPr>
        <p:spPr>
          <a:xfrm>
            <a:off x="499720" y="1174971"/>
            <a:ext cx="2606676" cy="3281668"/>
          </a:xfrm>
          <a:prstGeom prst="rect">
            <a:avLst/>
          </a:prstGeom>
        </p:spPr>
        <p:txBody>
          <a:bodyPr vert="horz" wrap="square" lIns="0" tIns="12700" rIns="0" bIns="0" rtlCol="0">
            <a:spAutoFit/>
          </a:bodyPr>
          <a:lstStyle/>
          <a:p>
            <a:pPr marL="12700">
              <a:lnSpc>
                <a:spcPts val="2871"/>
              </a:lnSpc>
              <a:spcBef>
                <a:spcPts val="100"/>
              </a:spcBef>
            </a:pPr>
            <a:r>
              <a:rPr sz="2700" b="1" spc="-35" dirty="0">
                <a:solidFill>
                  <a:srgbClr val="EC008C"/>
                </a:solidFill>
                <a:latin typeface="Gotham"/>
                <a:cs typeface="Gotham"/>
              </a:rPr>
              <a:t>What </a:t>
            </a:r>
            <a:r>
              <a:rPr sz="2700" b="1" spc="-15" dirty="0">
                <a:solidFill>
                  <a:srgbClr val="EC008C"/>
                </a:solidFill>
                <a:latin typeface="Gotham"/>
                <a:cs typeface="Gotham"/>
              </a:rPr>
              <a:t>is</a:t>
            </a:r>
            <a:r>
              <a:rPr sz="2700" b="1" spc="130" dirty="0">
                <a:solidFill>
                  <a:srgbClr val="EC008C"/>
                </a:solidFill>
                <a:latin typeface="Gotham"/>
                <a:cs typeface="Gotham"/>
              </a:rPr>
              <a:t> </a:t>
            </a:r>
            <a:r>
              <a:rPr sz="2700" b="1" spc="-20" dirty="0">
                <a:solidFill>
                  <a:srgbClr val="EC008C"/>
                </a:solidFill>
                <a:latin typeface="Gotham"/>
                <a:cs typeface="Gotham"/>
              </a:rPr>
              <a:t>the</a:t>
            </a:r>
            <a:endParaRPr sz="2700" dirty="0">
              <a:latin typeface="Gotham"/>
              <a:cs typeface="Gotham"/>
            </a:endParaRPr>
          </a:p>
          <a:p>
            <a:pPr marL="12700" marR="609611">
              <a:lnSpc>
                <a:spcPct val="77200"/>
              </a:lnSpc>
              <a:spcBef>
                <a:spcPts val="365"/>
              </a:spcBef>
            </a:pPr>
            <a:r>
              <a:rPr sz="2700" b="1" spc="-6" dirty="0">
                <a:solidFill>
                  <a:srgbClr val="EC008C"/>
                </a:solidFill>
                <a:latin typeface="Gotham"/>
                <a:cs typeface="Gotham"/>
              </a:rPr>
              <a:t>gender</a:t>
            </a:r>
            <a:r>
              <a:rPr sz="2700" b="1" spc="-25" dirty="0">
                <a:solidFill>
                  <a:srgbClr val="EC008C"/>
                </a:solidFill>
                <a:latin typeface="Gotham"/>
                <a:cs typeface="Gotham"/>
              </a:rPr>
              <a:t> </a:t>
            </a:r>
            <a:r>
              <a:rPr sz="2700" b="1" spc="-50" dirty="0">
                <a:solidFill>
                  <a:srgbClr val="EC008C"/>
                </a:solidFill>
                <a:latin typeface="Gotham"/>
                <a:cs typeface="Gotham"/>
              </a:rPr>
              <a:t>pay  </a:t>
            </a:r>
            <a:r>
              <a:rPr sz="2700" b="1" spc="-30" dirty="0">
                <a:solidFill>
                  <a:srgbClr val="EC008C"/>
                </a:solidFill>
                <a:latin typeface="Gotham"/>
                <a:cs typeface="Gotham"/>
              </a:rPr>
              <a:t>gap?</a:t>
            </a:r>
            <a:endParaRPr sz="2700" dirty="0">
              <a:latin typeface="Gotham"/>
              <a:cs typeface="Gotham"/>
            </a:endParaRPr>
          </a:p>
          <a:p>
            <a:pPr marL="12700" marR="5081">
              <a:spcBef>
                <a:spcPts val="2305"/>
              </a:spcBef>
            </a:pPr>
            <a:r>
              <a:rPr lang="en-GB" sz="1050" spc="-10" dirty="0">
                <a:latin typeface="Gotham-Book"/>
                <a:cs typeface="Gotham-Book"/>
              </a:rPr>
              <a:t>Legislation came into force in April 2017, requiring UK employers with more than 250 employees to publish their Gender Pay Gap.</a:t>
            </a:r>
          </a:p>
          <a:p>
            <a:pPr marL="12700" marR="5081">
              <a:spcBef>
                <a:spcPts val="2305"/>
              </a:spcBef>
            </a:pPr>
            <a:r>
              <a:rPr lang="en-GB" sz="1050" spc="-10" dirty="0">
                <a:latin typeface="Gotham-Book"/>
                <a:cs typeface="Gotham-Book"/>
              </a:rPr>
              <a:t>The Gender Pay Gap looks at the overall pay of men and women, without considering their roles or seniority. This means that the Gender Pay Gap does not provide any insight into Equal Pay, which is the requirement to pay men and women equally for similar work or work of equal value.</a:t>
            </a:r>
          </a:p>
        </p:txBody>
      </p:sp>
      <p:sp>
        <p:nvSpPr>
          <p:cNvPr id="12" name="object 12"/>
          <p:cNvSpPr txBox="1"/>
          <p:nvPr/>
        </p:nvSpPr>
        <p:spPr>
          <a:xfrm>
            <a:off x="7844299" y="1324823"/>
            <a:ext cx="1934210" cy="197490"/>
          </a:xfrm>
          <a:prstGeom prst="rect">
            <a:avLst/>
          </a:prstGeom>
        </p:spPr>
        <p:txBody>
          <a:bodyPr vert="horz" wrap="square" lIns="0" tIns="12700" rIns="0" bIns="0" rtlCol="0">
            <a:spAutoFit/>
          </a:bodyPr>
          <a:lstStyle/>
          <a:p>
            <a:pPr marL="12700">
              <a:spcBef>
                <a:spcPts val="100"/>
              </a:spcBef>
            </a:pPr>
            <a:r>
              <a:rPr sz="1200" b="1" spc="-10">
                <a:solidFill>
                  <a:srgbClr val="5BB8DC"/>
                </a:solidFill>
                <a:latin typeface="Gotham"/>
                <a:cs typeface="Gotham"/>
              </a:rPr>
              <a:t>Legislative</a:t>
            </a:r>
            <a:r>
              <a:rPr sz="1200" b="1" spc="-50">
                <a:solidFill>
                  <a:srgbClr val="5BB8DC"/>
                </a:solidFill>
                <a:latin typeface="Gotham"/>
                <a:cs typeface="Gotham"/>
              </a:rPr>
              <a:t> </a:t>
            </a:r>
            <a:r>
              <a:rPr sz="1200" b="1" spc="-10">
                <a:solidFill>
                  <a:srgbClr val="5BB8DC"/>
                </a:solidFill>
                <a:latin typeface="Gotham"/>
                <a:cs typeface="Gotham"/>
              </a:rPr>
              <a:t>requirements</a:t>
            </a:r>
            <a:endParaRPr sz="1200">
              <a:latin typeface="Gotham"/>
              <a:cs typeface="Gotham"/>
            </a:endParaRPr>
          </a:p>
        </p:txBody>
      </p:sp>
      <p:sp>
        <p:nvSpPr>
          <p:cNvPr id="13" name="object 13"/>
          <p:cNvSpPr txBox="1">
            <a:spLocks noGrp="1"/>
          </p:cNvSpPr>
          <p:nvPr>
            <p:ph type="title"/>
          </p:nvPr>
        </p:nvSpPr>
        <p:spPr>
          <a:xfrm>
            <a:off x="666114" y="504825"/>
            <a:ext cx="2665950" cy="382156"/>
          </a:xfrm>
          <a:prstGeom prst="rect">
            <a:avLst/>
          </a:prstGeom>
        </p:spPr>
        <p:txBody>
          <a:bodyPr vert="horz" wrap="square" lIns="0" tIns="12700" rIns="0" bIns="0" rtlCol="0">
            <a:spAutoFit/>
          </a:bodyPr>
          <a:lstStyle/>
          <a:p>
            <a:pPr marL="12700">
              <a:spcBef>
                <a:spcPts val="100"/>
              </a:spcBef>
            </a:pPr>
            <a:r>
              <a:rPr sz="2400" spc="155">
                <a:solidFill>
                  <a:srgbClr val="58595B"/>
                </a:solidFill>
              </a:rPr>
              <a:t>INTRODUCTION</a:t>
            </a:r>
            <a:r>
              <a:rPr sz="2400" spc="-360">
                <a:solidFill>
                  <a:srgbClr val="58595B"/>
                </a:solidFill>
              </a:rPr>
              <a:t> </a:t>
            </a:r>
            <a:endParaRPr sz="2400"/>
          </a:p>
        </p:txBody>
      </p:sp>
      <p:sp>
        <p:nvSpPr>
          <p:cNvPr id="17" name="object 17"/>
          <p:cNvSpPr/>
          <p:nvPr/>
        </p:nvSpPr>
        <p:spPr>
          <a:xfrm>
            <a:off x="7856996" y="1805397"/>
            <a:ext cx="123037" cy="115214"/>
          </a:xfrm>
          <a:prstGeom prst="rect">
            <a:avLst/>
          </a:prstGeom>
          <a:blipFill>
            <a:blip r:embed="rId3" cstate="print"/>
            <a:stretch>
              <a:fillRect/>
            </a:stretch>
          </a:blipFill>
        </p:spPr>
        <p:txBody>
          <a:bodyPr wrap="square" lIns="0" tIns="0" rIns="0" bIns="0" rtlCol="0"/>
          <a:lstStyle/>
          <a:p>
            <a:endParaRPr sz="1653"/>
          </a:p>
        </p:txBody>
      </p:sp>
      <p:sp>
        <p:nvSpPr>
          <p:cNvPr id="18" name="object 18"/>
          <p:cNvSpPr/>
          <p:nvPr/>
        </p:nvSpPr>
        <p:spPr>
          <a:xfrm>
            <a:off x="7856996" y="3785405"/>
            <a:ext cx="123037" cy="115214"/>
          </a:xfrm>
          <a:prstGeom prst="rect">
            <a:avLst/>
          </a:prstGeom>
          <a:blipFill>
            <a:blip r:embed="rId4" cstate="print"/>
            <a:stretch>
              <a:fillRect/>
            </a:stretch>
          </a:blipFill>
        </p:spPr>
        <p:txBody>
          <a:bodyPr wrap="square" lIns="0" tIns="0" rIns="0" bIns="0" rtlCol="0"/>
          <a:lstStyle/>
          <a:p>
            <a:endParaRPr sz="1653"/>
          </a:p>
        </p:txBody>
      </p:sp>
      <p:sp>
        <p:nvSpPr>
          <p:cNvPr id="19" name="object 19"/>
          <p:cNvSpPr/>
          <p:nvPr/>
        </p:nvSpPr>
        <p:spPr>
          <a:xfrm>
            <a:off x="7856996" y="4546993"/>
            <a:ext cx="123037" cy="115214"/>
          </a:xfrm>
          <a:prstGeom prst="rect">
            <a:avLst/>
          </a:prstGeom>
          <a:blipFill>
            <a:blip r:embed="rId4" cstate="print"/>
            <a:stretch>
              <a:fillRect/>
            </a:stretch>
          </a:blipFill>
        </p:spPr>
        <p:txBody>
          <a:bodyPr wrap="square" lIns="0" tIns="0" rIns="0" bIns="0" rtlCol="0"/>
          <a:lstStyle/>
          <a:p>
            <a:endParaRPr sz="1653"/>
          </a:p>
        </p:txBody>
      </p:sp>
      <p:sp>
        <p:nvSpPr>
          <p:cNvPr id="20" name="object 20"/>
          <p:cNvSpPr/>
          <p:nvPr/>
        </p:nvSpPr>
        <p:spPr>
          <a:xfrm>
            <a:off x="7856996" y="5164808"/>
            <a:ext cx="123037" cy="115214"/>
          </a:xfrm>
          <a:prstGeom prst="rect">
            <a:avLst/>
          </a:prstGeom>
          <a:blipFill>
            <a:blip r:embed="rId3" cstate="print"/>
            <a:stretch>
              <a:fillRect/>
            </a:stretch>
          </a:blipFill>
        </p:spPr>
        <p:txBody>
          <a:bodyPr wrap="square" lIns="0" tIns="0" rIns="0" bIns="0" rtlCol="0"/>
          <a:lstStyle/>
          <a:p>
            <a:endParaRPr sz="1653"/>
          </a:p>
        </p:txBody>
      </p:sp>
      <p:sp>
        <p:nvSpPr>
          <p:cNvPr id="21" name="object 21"/>
          <p:cNvSpPr/>
          <p:nvPr/>
        </p:nvSpPr>
        <p:spPr>
          <a:xfrm>
            <a:off x="7856996" y="5914788"/>
            <a:ext cx="123037" cy="115214"/>
          </a:xfrm>
          <a:prstGeom prst="rect">
            <a:avLst/>
          </a:prstGeom>
          <a:blipFill>
            <a:blip r:embed="rId3" cstate="print"/>
            <a:stretch>
              <a:fillRect/>
            </a:stretch>
          </a:blipFill>
        </p:spPr>
        <p:txBody>
          <a:bodyPr wrap="square" lIns="0" tIns="0" rIns="0" bIns="0" rtlCol="0"/>
          <a:lstStyle/>
          <a:p>
            <a:endParaRPr sz="1653"/>
          </a:p>
        </p:txBody>
      </p:sp>
      <p:sp>
        <p:nvSpPr>
          <p:cNvPr id="30" name="object 30"/>
          <p:cNvSpPr/>
          <p:nvPr/>
        </p:nvSpPr>
        <p:spPr>
          <a:xfrm>
            <a:off x="3640506" y="1368004"/>
            <a:ext cx="0" cy="5472430"/>
          </a:xfrm>
          <a:custGeom>
            <a:avLst/>
            <a:gdLst/>
            <a:ahLst/>
            <a:cxnLst/>
            <a:rect l="l" t="t" r="r" b="b"/>
            <a:pathLst>
              <a:path h="5472430">
                <a:moveTo>
                  <a:pt x="0" y="0"/>
                </a:moveTo>
                <a:lnTo>
                  <a:pt x="0" y="5471998"/>
                </a:lnTo>
              </a:path>
            </a:pathLst>
          </a:custGeom>
          <a:ln w="6350">
            <a:solidFill>
              <a:srgbClr val="58595B"/>
            </a:solidFill>
          </a:ln>
        </p:spPr>
        <p:txBody>
          <a:bodyPr wrap="square" lIns="0" tIns="0" rIns="0" bIns="0" rtlCol="0"/>
          <a:lstStyle/>
          <a:p>
            <a:endParaRPr sz="1653"/>
          </a:p>
        </p:txBody>
      </p:sp>
      <p:sp>
        <p:nvSpPr>
          <p:cNvPr id="33" name="object 33"/>
          <p:cNvSpPr/>
          <p:nvPr/>
        </p:nvSpPr>
        <p:spPr>
          <a:xfrm>
            <a:off x="8225997" y="7155655"/>
            <a:ext cx="1959610" cy="315595"/>
          </a:xfrm>
          <a:custGeom>
            <a:avLst/>
            <a:gdLst/>
            <a:ahLst/>
            <a:cxnLst/>
            <a:rect l="l" t="t" r="r" b="b"/>
            <a:pathLst>
              <a:path w="1959609" h="315595">
                <a:moveTo>
                  <a:pt x="979652" y="0"/>
                </a:moveTo>
                <a:lnTo>
                  <a:pt x="903093" y="473"/>
                </a:lnTo>
                <a:lnTo>
                  <a:pt x="828146" y="1871"/>
                </a:lnTo>
                <a:lnTo>
                  <a:pt x="755027" y="4159"/>
                </a:lnTo>
                <a:lnTo>
                  <a:pt x="683956" y="7301"/>
                </a:lnTo>
                <a:lnTo>
                  <a:pt x="615150" y="11262"/>
                </a:lnTo>
                <a:lnTo>
                  <a:pt x="548826" y="16007"/>
                </a:lnTo>
                <a:lnTo>
                  <a:pt x="485203" y="21502"/>
                </a:lnTo>
                <a:lnTo>
                  <a:pt x="424499" y="27711"/>
                </a:lnTo>
                <a:lnTo>
                  <a:pt x="366930" y="34599"/>
                </a:lnTo>
                <a:lnTo>
                  <a:pt x="312715" y="42132"/>
                </a:lnTo>
                <a:lnTo>
                  <a:pt x="262072" y="50274"/>
                </a:lnTo>
                <a:lnTo>
                  <a:pt x="215219" y="58990"/>
                </a:lnTo>
                <a:lnTo>
                  <a:pt x="172372" y="68246"/>
                </a:lnTo>
                <a:lnTo>
                  <a:pt x="133751" y="78006"/>
                </a:lnTo>
                <a:lnTo>
                  <a:pt x="70055" y="98898"/>
                </a:lnTo>
                <a:lnTo>
                  <a:pt x="25873" y="121388"/>
                </a:lnTo>
                <a:lnTo>
                  <a:pt x="0" y="157505"/>
                </a:lnTo>
                <a:lnTo>
                  <a:pt x="2947" y="169813"/>
                </a:lnTo>
                <a:lnTo>
                  <a:pt x="45416" y="205043"/>
                </a:lnTo>
                <a:lnTo>
                  <a:pt x="99573" y="226767"/>
                </a:lnTo>
                <a:lnTo>
                  <a:pt x="172372" y="246754"/>
                </a:lnTo>
                <a:lnTo>
                  <a:pt x="215219" y="256009"/>
                </a:lnTo>
                <a:lnTo>
                  <a:pt x="262072" y="264725"/>
                </a:lnTo>
                <a:lnTo>
                  <a:pt x="312715" y="272866"/>
                </a:lnTo>
                <a:lnTo>
                  <a:pt x="366930" y="280399"/>
                </a:lnTo>
                <a:lnTo>
                  <a:pt x="424499" y="287287"/>
                </a:lnTo>
                <a:lnTo>
                  <a:pt x="485203" y="293496"/>
                </a:lnTo>
                <a:lnTo>
                  <a:pt x="548826" y="298990"/>
                </a:lnTo>
                <a:lnTo>
                  <a:pt x="615150" y="303735"/>
                </a:lnTo>
                <a:lnTo>
                  <a:pt x="683956" y="307696"/>
                </a:lnTo>
                <a:lnTo>
                  <a:pt x="755027" y="310838"/>
                </a:lnTo>
                <a:lnTo>
                  <a:pt x="828146" y="313126"/>
                </a:lnTo>
                <a:lnTo>
                  <a:pt x="903093" y="314524"/>
                </a:lnTo>
                <a:lnTo>
                  <a:pt x="979652" y="314998"/>
                </a:lnTo>
                <a:lnTo>
                  <a:pt x="1056211" y="314524"/>
                </a:lnTo>
                <a:lnTo>
                  <a:pt x="1131159" y="313126"/>
                </a:lnTo>
                <a:lnTo>
                  <a:pt x="1204277" y="310838"/>
                </a:lnTo>
                <a:lnTo>
                  <a:pt x="1275348" y="307696"/>
                </a:lnTo>
                <a:lnTo>
                  <a:pt x="1344154" y="303735"/>
                </a:lnTo>
                <a:lnTo>
                  <a:pt x="1410478" y="298990"/>
                </a:lnTo>
                <a:lnTo>
                  <a:pt x="1474101" y="293496"/>
                </a:lnTo>
                <a:lnTo>
                  <a:pt x="1534805" y="287287"/>
                </a:lnTo>
                <a:lnTo>
                  <a:pt x="1592374" y="280399"/>
                </a:lnTo>
                <a:lnTo>
                  <a:pt x="1646589" y="272866"/>
                </a:lnTo>
                <a:lnTo>
                  <a:pt x="1697232" y="264725"/>
                </a:lnTo>
                <a:lnTo>
                  <a:pt x="1744085" y="256009"/>
                </a:lnTo>
                <a:lnTo>
                  <a:pt x="1786932" y="246754"/>
                </a:lnTo>
                <a:lnTo>
                  <a:pt x="1825553" y="236995"/>
                </a:lnTo>
                <a:lnTo>
                  <a:pt x="1889249" y="216104"/>
                </a:lnTo>
                <a:lnTo>
                  <a:pt x="1933431" y="193617"/>
                </a:lnTo>
                <a:lnTo>
                  <a:pt x="1959305" y="157505"/>
                </a:lnTo>
                <a:lnTo>
                  <a:pt x="1956357" y="145195"/>
                </a:lnTo>
                <a:lnTo>
                  <a:pt x="1913888" y="109961"/>
                </a:lnTo>
                <a:lnTo>
                  <a:pt x="1859731" y="88235"/>
                </a:lnTo>
                <a:lnTo>
                  <a:pt x="1786932" y="68246"/>
                </a:lnTo>
                <a:lnTo>
                  <a:pt x="1744085" y="58990"/>
                </a:lnTo>
                <a:lnTo>
                  <a:pt x="1697232" y="50274"/>
                </a:lnTo>
                <a:lnTo>
                  <a:pt x="1646589" y="42132"/>
                </a:lnTo>
                <a:lnTo>
                  <a:pt x="1592374" y="34599"/>
                </a:lnTo>
                <a:lnTo>
                  <a:pt x="1534805" y="27711"/>
                </a:lnTo>
                <a:lnTo>
                  <a:pt x="1474101" y="21502"/>
                </a:lnTo>
                <a:lnTo>
                  <a:pt x="1410478" y="16007"/>
                </a:lnTo>
                <a:lnTo>
                  <a:pt x="1344154" y="11262"/>
                </a:lnTo>
                <a:lnTo>
                  <a:pt x="1275348" y="7301"/>
                </a:lnTo>
                <a:lnTo>
                  <a:pt x="1204277" y="4159"/>
                </a:lnTo>
                <a:lnTo>
                  <a:pt x="1131159" y="1871"/>
                </a:lnTo>
                <a:lnTo>
                  <a:pt x="1056211" y="473"/>
                </a:lnTo>
                <a:lnTo>
                  <a:pt x="979652" y="0"/>
                </a:lnTo>
                <a:close/>
              </a:path>
            </a:pathLst>
          </a:custGeom>
          <a:solidFill>
            <a:srgbClr val="004685"/>
          </a:solidFill>
        </p:spPr>
        <p:txBody>
          <a:bodyPr wrap="square" lIns="0" tIns="0" rIns="0" bIns="0" rtlCol="0"/>
          <a:lstStyle/>
          <a:p>
            <a:endParaRPr sz="1653"/>
          </a:p>
        </p:txBody>
      </p:sp>
      <p:pic>
        <p:nvPicPr>
          <p:cNvPr id="36" name="Picture 35" descr="C:\Users\EBlair\AppData\Local\Microsoft\Windows\Temporary Internet Files\Content.Outlook\QFXBLRPL\KJ Picture New (002).png">
            <a:extLst>
              <a:ext uri="{FF2B5EF4-FFF2-40B4-BE49-F238E27FC236}">
                <a16:creationId xmlns:a16="http://schemas.microsoft.com/office/drawing/2014/main" id="{DE65C8ED-61DB-4E6F-B100-A679773BA6EF}"/>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29570" y="4423385"/>
            <a:ext cx="1361619" cy="856637"/>
          </a:xfrm>
          <a:prstGeom prst="rect">
            <a:avLst/>
          </a:prstGeom>
          <a:noFill/>
          <a:ln>
            <a:noFill/>
          </a:ln>
        </p:spPr>
      </p:pic>
      <p:sp>
        <p:nvSpPr>
          <p:cNvPr id="34" name="Text Box 2">
            <a:extLst>
              <a:ext uri="{FF2B5EF4-FFF2-40B4-BE49-F238E27FC236}">
                <a16:creationId xmlns:a16="http://schemas.microsoft.com/office/drawing/2014/main" id="{6A58E6E8-0486-4651-88BE-6B8974192670}"/>
              </a:ext>
            </a:extLst>
          </p:cNvPr>
          <p:cNvSpPr txBox="1">
            <a:spLocks noChangeArrowheads="1"/>
          </p:cNvSpPr>
          <p:nvPr/>
        </p:nvSpPr>
        <p:spPr bwMode="auto">
          <a:xfrm>
            <a:off x="3697339" y="1289718"/>
            <a:ext cx="3190685" cy="6181532"/>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nSpc>
                <a:spcPct val="107000"/>
              </a:lnSpc>
              <a:spcAft>
                <a:spcPts val="800"/>
              </a:spcAft>
            </a:pPr>
            <a:r>
              <a:rPr lang="en-GB" sz="1100" dirty="0">
                <a:effectLst/>
                <a:latin typeface="Calibri"/>
                <a:ea typeface="Calibri" panose="020F0502020204030204" pitchFamily="34" charset="0"/>
                <a:cs typeface="Times New Roman"/>
              </a:rPr>
              <a:t>“We’re a people business so we know having great people practices and a diverse workforce is key to our success. We are proud to be able to offer a wide variety of roles with varying flexible working patterns for both males and females and we are immensely proud of our balanced gender workforce.</a:t>
            </a:r>
            <a:r>
              <a:rPr lang="en-GB" sz="1100" dirty="0">
                <a:latin typeface="Calibri"/>
                <a:ea typeface="Calibri" panose="020F0502020204030204" pitchFamily="34" charset="0"/>
                <a:cs typeface="Times New Roman"/>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a:effectLst/>
                <a:latin typeface="Calibri"/>
                <a:ea typeface="Calibri" panose="020F0502020204030204" pitchFamily="34" charset="0"/>
                <a:cs typeface="Times New Roman"/>
              </a:rPr>
              <a:t>It is hugely important to us to provide all our employees with the opportunity to balance work with other aspects of their lives. We continue to be involved in the ‘</a:t>
            </a:r>
            <a:r>
              <a:rPr lang="en-GB" sz="1100" dirty="0" err="1">
                <a:effectLst/>
                <a:latin typeface="Calibri"/>
                <a:ea typeface="Calibri" panose="020F0502020204030204" pitchFamily="34" charset="0"/>
                <a:cs typeface="Times New Roman"/>
              </a:rPr>
              <a:t>Omniwomen</a:t>
            </a:r>
            <a:r>
              <a:rPr lang="en-GB" sz="1100" dirty="0">
                <a:effectLst/>
                <a:latin typeface="Calibri"/>
                <a:ea typeface="Calibri" panose="020F0502020204030204" pitchFamily="34" charset="0"/>
                <a:cs typeface="Times New Roman"/>
              </a:rPr>
              <a:t>’ initiative which focuses on supporting women in leadership.</a:t>
            </a:r>
            <a:r>
              <a:rPr lang="en-GB" sz="1100" dirty="0">
                <a:latin typeface="Calibri"/>
                <a:ea typeface="Calibri" panose="020F0502020204030204" pitchFamily="34" charset="0"/>
                <a:cs typeface="Times New Roman"/>
              </a:rPr>
              <a:t> </a:t>
            </a:r>
            <a:r>
              <a:rPr lang="en-GB" sz="1100" dirty="0">
                <a:effectLst/>
                <a:latin typeface="Calibri"/>
                <a:ea typeface="Calibri" panose="020F0502020204030204" pitchFamily="34" charset="0"/>
                <a:cs typeface="Times New Roman"/>
              </a:rPr>
              <a:t> We are promoting multiple Employee Resource Groups which enable people who have lived experience, are an ally or have an interest in a particular experience to find common ground for discussion and support within the business” </a:t>
            </a:r>
          </a:p>
          <a:p>
            <a:pPr>
              <a:lnSpc>
                <a:spcPct val="107000"/>
              </a:lnSpc>
              <a:spcAft>
                <a:spcPts val="800"/>
              </a:spcAft>
            </a:pPr>
            <a:r>
              <a:rPr lang="en-GB" sz="1100" dirty="0">
                <a:solidFill>
                  <a:srgbClr val="808080"/>
                </a:solidFill>
                <a:latin typeface="Calibri"/>
                <a:ea typeface="Calibri" panose="020F0502020204030204" pitchFamily="34" charset="0"/>
                <a:cs typeface="Times New Roman"/>
              </a:rPr>
              <a:t>I confirm that the figures contained in this report are accurate and have been calculated in accordance with relevant legislation</a:t>
            </a:r>
            <a:endParaRPr lang="en-GB" sz="1050" i="1" dirty="0">
              <a:solidFill>
                <a:srgbClr val="80808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050" b="1" i="1" dirty="0">
              <a:solidFill>
                <a:srgbClr val="80808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050" b="1" i="1" dirty="0">
              <a:solidFill>
                <a:srgbClr val="80808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050" b="1" i="1" dirty="0">
              <a:solidFill>
                <a:srgbClr val="80808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050" b="1" i="1" dirty="0">
                <a:solidFill>
                  <a:srgbClr val="808080"/>
                </a:solidFill>
                <a:latin typeface="Calibri"/>
                <a:ea typeface="Calibri" panose="020F0502020204030204" pitchFamily="34" charset="0"/>
                <a:cs typeface="Times New Roman"/>
              </a:rPr>
              <a:t>Richard Worker</a:t>
            </a:r>
          </a:p>
          <a:p>
            <a:pPr>
              <a:lnSpc>
                <a:spcPct val="107000"/>
              </a:lnSpc>
              <a:spcAft>
                <a:spcPts val="800"/>
              </a:spcAft>
            </a:pPr>
            <a:r>
              <a:rPr lang="en-GB" sz="1050" b="1" i="1" dirty="0">
                <a:solidFill>
                  <a:srgbClr val="808080"/>
                </a:solidFill>
                <a:latin typeface="Calibri"/>
                <a:ea typeface="Calibri" panose="020F0502020204030204" pitchFamily="34" charset="0"/>
                <a:cs typeface="Times New Roman"/>
              </a:rPr>
              <a:t>Finance Director</a:t>
            </a:r>
            <a:endParaRPr lang="en-GB" sz="105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A64BBE2A-4BB5-49E7-AAB3-1210A65A635E}"/>
              </a:ext>
            </a:extLst>
          </p:cNvPr>
          <p:cNvPicPr>
            <a:picLocks noChangeAspect="1"/>
          </p:cNvPicPr>
          <p:nvPr/>
        </p:nvPicPr>
        <p:blipFill>
          <a:blip r:embed="rId6"/>
          <a:stretch>
            <a:fillRect/>
          </a:stretch>
        </p:blipFill>
        <p:spPr>
          <a:xfrm>
            <a:off x="8811404" y="6960578"/>
            <a:ext cx="1536700" cy="394327"/>
          </a:xfrm>
          <a:prstGeom prst="rect">
            <a:avLst/>
          </a:prstGeom>
        </p:spPr>
      </p:pic>
      <p:pic>
        <p:nvPicPr>
          <p:cNvPr id="4" name="Picture 3">
            <a:extLst>
              <a:ext uri="{FF2B5EF4-FFF2-40B4-BE49-F238E27FC236}">
                <a16:creationId xmlns:a16="http://schemas.microsoft.com/office/drawing/2014/main" id="{18771396-31CB-BF7C-2BE3-3D77EF8708F5}"/>
              </a:ext>
            </a:extLst>
          </p:cNvPr>
          <p:cNvPicPr>
            <a:picLocks noChangeAspect="1"/>
          </p:cNvPicPr>
          <p:nvPr/>
        </p:nvPicPr>
        <p:blipFill>
          <a:blip r:embed="rId7"/>
          <a:stretch>
            <a:fillRect/>
          </a:stretch>
        </p:blipFill>
        <p:spPr>
          <a:xfrm>
            <a:off x="5601434" y="5242567"/>
            <a:ext cx="1286589" cy="1511518"/>
          </a:xfrm>
          <a:prstGeom prst="rect">
            <a:avLst/>
          </a:prstGeom>
        </p:spPr>
      </p:pic>
      <p:pic>
        <p:nvPicPr>
          <p:cNvPr id="5" name="Picture 4">
            <a:extLst>
              <a:ext uri="{FF2B5EF4-FFF2-40B4-BE49-F238E27FC236}">
                <a16:creationId xmlns:a16="http://schemas.microsoft.com/office/drawing/2014/main" id="{4C539185-08EF-D666-2A2E-D35BA6810666}"/>
              </a:ext>
            </a:extLst>
          </p:cNvPr>
          <p:cNvPicPr>
            <a:picLocks noChangeAspect="1"/>
          </p:cNvPicPr>
          <p:nvPr/>
        </p:nvPicPr>
        <p:blipFill>
          <a:blip r:embed="rId8"/>
          <a:stretch>
            <a:fillRect/>
          </a:stretch>
        </p:blipFill>
        <p:spPr>
          <a:xfrm>
            <a:off x="3766589" y="5295912"/>
            <a:ext cx="1539373" cy="586791"/>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803329" y="2541"/>
            <a:ext cx="6930390" cy="7560309"/>
          </a:xfrm>
          <a:custGeom>
            <a:avLst/>
            <a:gdLst/>
            <a:ahLst/>
            <a:cxnLst/>
            <a:rect l="l" t="t" r="r" b="b"/>
            <a:pathLst>
              <a:path w="6930390" h="7560309">
                <a:moveTo>
                  <a:pt x="0" y="7560005"/>
                </a:moveTo>
                <a:lnTo>
                  <a:pt x="6929996" y="7560005"/>
                </a:lnTo>
                <a:lnTo>
                  <a:pt x="6929996" y="0"/>
                </a:lnTo>
                <a:lnTo>
                  <a:pt x="0" y="0"/>
                </a:lnTo>
                <a:lnTo>
                  <a:pt x="0" y="7560005"/>
                </a:lnTo>
                <a:close/>
              </a:path>
            </a:pathLst>
          </a:custGeom>
          <a:solidFill>
            <a:srgbClr val="004685"/>
          </a:solidFill>
        </p:spPr>
        <p:txBody>
          <a:bodyPr wrap="square" lIns="0" tIns="0" rIns="0" bIns="0" rtlCol="0"/>
          <a:lstStyle/>
          <a:p>
            <a:endParaRPr sz="1653"/>
          </a:p>
        </p:txBody>
      </p:sp>
      <p:sp>
        <p:nvSpPr>
          <p:cNvPr id="3" name="object 3"/>
          <p:cNvSpPr/>
          <p:nvPr/>
        </p:nvSpPr>
        <p:spPr>
          <a:xfrm>
            <a:off x="8384402" y="7246304"/>
            <a:ext cx="1587600" cy="133708"/>
          </a:xfrm>
          <a:prstGeom prst="rect">
            <a:avLst/>
          </a:prstGeom>
          <a:blipFill>
            <a:blip r:embed="rId3" cstate="print"/>
            <a:stretch>
              <a:fillRect/>
            </a:stretch>
          </a:blipFill>
        </p:spPr>
        <p:txBody>
          <a:bodyPr wrap="square" lIns="0" tIns="0" rIns="0" bIns="0" rtlCol="0"/>
          <a:lstStyle/>
          <a:p>
            <a:endParaRPr sz="1653"/>
          </a:p>
        </p:txBody>
      </p:sp>
      <p:sp>
        <p:nvSpPr>
          <p:cNvPr id="4" name="object 4"/>
          <p:cNvSpPr txBox="1"/>
          <p:nvPr/>
        </p:nvSpPr>
        <p:spPr>
          <a:xfrm>
            <a:off x="707300" y="7247393"/>
            <a:ext cx="84455" cy="151323"/>
          </a:xfrm>
          <a:prstGeom prst="rect">
            <a:avLst/>
          </a:prstGeom>
        </p:spPr>
        <p:txBody>
          <a:bodyPr vert="horz" wrap="square" lIns="0" tIns="12700" rIns="0" bIns="0" rtlCol="0">
            <a:spAutoFit/>
          </a:bodyPr>
          <a:lstStyle/>
          <a:p>
            <a:pPr marL="12700">
              <a:spcBef>
                <a:spcPts val="100"/>
              </a:spcBef>
            </a:pPr>
            <a:r>
              <a:rPr lang="en-GB" sz="900" dirty="0">
                <a:solidFill>
                  <a:srgbClr val="58595B"/>
                </a:solidFill>
                <a:latin typeface="Myriad Pro"/>
                <a:cs typeface="Myriad Pro"/>
              </a:rPr>
              <a:t>3</a:t>
            </a:r>
            <a:endParaRPr sz="900" dirty="0">
              <a:latin typeface="Myriad Pro"/>
              <a:cs typeface="Myriad Pro"/>
            </a:endParaRPr>
          </a:p>
        </p:txBody>
      </p:sp>
      <p:sp>
        <p:nvSpPr>
          <p:cNvPr id="5" name="object 5"/>
          <p:cNvSpPr txBox="1"/>
          <p:nvPr/>
        </p:nvSpPr>
        <p:spPr>
          <a:xfrm>
            <a:off x="4472100" y="676824"/>
            <a:ext cx="2687955" cy="1120820"/>
          </a:xfrm>
          <a:prstGeom prst="rect">
            <a:avLst/>
          </a:prstGeom>
        </p:spPr>
        <p:txBody>
          <a:bodyPr vert="horz" wrap="square" lIns="0" tIns="12700" rIns="0" bIns="0" rtlCol="0">
            <a:spAutoFit/>
          </a:bodyPr>
          <a:lstStyle/>
          <a:p>
            <a:pPr marL="12700">
              <a:spcBef>
                <a:spcPts val="100"/>
              </a:spcBef>
            </a:pPr>
            <a:r>
              <a:rPr sz="1200" b="1" spc="-6">
                <a:solidFill>
                  <a:srgbClr val="FFFFFF"/>
                </a:solidFill>
                <a:latin typeface="Gotham"/>
                <a:cs typeface="Gotham"/>
              </a:rPr>
              <a:t>Mean </a:t>
            </a:r>
            <a:r>
              <a:rPr sz="1200" b="1" spc="-10">
                <a:solidFill>
                  <a:srgbClr val="FFFFFF"/>
                </a:solidFill>
                <a:latin typeface="Gotham"/>
                <a:cs typeface="Gotham"/>
              </a:rPr>
              <a:t>and median </a:t>
            </a:r>
            <a:r>
              <a:rPr sz="1200" b="1" spc="-6">
                <a:solidFill>
                  <a:srgbClr val="FFFFFF"/>
                </a:solidFill>
                <a:latin typeface="Gotham"/>
                <a:cs typeface="Gotham"/>
              </a:rPr>
              <a:t>gender </a:t>
            </a:r>
            <a:r>
              <a:rPr sz="1200" b="1" spc="-25">
                <a:solidFill>
                  <a:srgbClr val="FFFFFF"/>
                </a:solidFill>
                <a:latin typeface="Gotham"/>
                <a:cs typeface="Gotham"/>
              </a:rPr>
              <a:t>pay</a:t>
            </a:r>
            <a:r>
              <a:rPr sz="1200" b="1" spc="125">
                <a:solidFill>
                  <a:srgbClr val="FFFFFF"/>
                </a:solidFill>
                <a:latin typeface="Gotham"/>
                <a:cs typeface="Gotham"/>
              </a:rPr>
              <a:t> </a:t>
            </a:r>
            <a:r>
              <a:rPr sz="1200" b="1" spc="-6">
                <a:solidFill>
                  <a:srgbClr val="FFFFFF"/>
                </a:solidFill>
                <a:latin typeface="Gotham"/>
                <a:cs typeface="Gotham"/>
              </a:rPr>
              <a:t>gap</a:t>
            </a:r>
            <a:endParaRPr sz="1200">
              <a:latin typeface="Gotham"/>
              <a:cs typeface="Gotham"/>
            </a:endParaRPr>
          </a:p>
          <a:p>
            <a:pPr marL="12700" marR="5081">
              <a:spcBef>
                <a:spcPts val="1160"/>
              </a:spcBef>
            </a:pPr>
            <a:r>
              <a:rPr lang="en-GB" sz="1000" spc="-20">
                <a:solidFill>
                  <a:srgbClr val="FFFFFF"/>
                </a:solidFill>
                <a:latin typeface="Gotham-Book"/>
                <a:cs typeface="Gotham-Book"/>
              </a:rPr>
              <a:t>The mean gender pay gap is the difference in average hourly rates of pay that male and female employees receive. This gives an overall indication of the gender pay gap by taking all hourly rates of pay and dividing  by the total number of people in   scope.</a:t>
            </a:r>
          </a:p>
        </p:txBody>
      </p:sp>
      <p:sp>
        <p:nvSpPr>
          <p:cNvPr id="6" name="object 6"/>
          <p:cNvSpPr txBox="1"/>
          <p:nvPr/>
        </p:nvSpPr>
        <p:spPr>
          <a:xfrm>
            <a:off x="4472100" y="2073823"/>
            <a:ext cx="2662555" cy="782265"/>
          </a:xfrm>
          <a:prstGeom prst="rect">
            <a:avLst/>
          </a:prstGeom>
        </p:spPr>
        <p:txBody>
          <a:bodyPr vert="horz" wrap="square" lIns="0" tIns="12700" rIns="0" bIns="0" rtlCol="0">
            <a:spAutoFit/>
          </a:bodyPr>
          <a:lstStyle/>
          <a:p>
            <a:pPr marL="12700" marR="5081">
              <a:spcBef>
                <a:spcPts val="100"/>
              </a:spcBef>
            </a:pPr>
            <a:r>
              <a:rPr sz="1000" spc="-20">
                <a:solidFill>
                  <a:srgbClr val="FFFFFF"/>
                </a:solidFill>
                <a:latin typeface="Gotham-Book"/>
                <a:cs typeface="Gotham-Book"/>
              </a:rPr>
              <a:t>The median gender pay </a:t>
            </a:r>
            <a:r>
              <a:rPr sz="1000" spc="-15">
                <a:solidFill>
                  <a:srgbClr val="FFFFFF"/>
                </a:solidFill>
                <a:latin typeface="Gotham-Book"/>
                <a:cs typeface="Gotham-Book"/>
              </a:rPr>
              <a:t>gap </a:t>
            </a:r>
            <a:r>
              <a:rPr sz="1000" spc="-25">
                <a:solidFill>
                  <a:srgbClr val="FFFFFF"/>
                </a:solidFill>
                <a:latin typeface="Gotham-Book"/>
                <a:cs typeface="Gotham-Book"/>
              </a:rPr>
              <a:t>shows </a:t>
            </a:r>
            <a:r>
              <a:rPr sz="1000" spc="-20">
                <a:solidFill>
                  <a:srgbClr val="FFFFFF"/>
                </a:solidFill>
                <a:latin typeface="Gotham-Book"/>
                <a:cs typeface="Gotham-Book"/>
              </a:rPr>
              <a:t>the  </a:t>
            </a:r>
            <a:r>
              <a:rPr sz="1000" spc="-25">
                <a:solidFill>
                  <a:srgbClr val="FFFFFF"/>
                </a:solidFill>
                <a:latin typeface="Gotham-Book"/>
                <a:cs typeface="Gotham-Book"/>
              </a:rPr>
              <a:t>difference </a:t>
            </a:r>
            <a:r>
              <a:rPr sz="1000" spc="-10">
                <a:solidFill>
                  <a:srgbClr val="FFFFFF"/>
                </a:solidFill>
                <a:latin typeface="Gotham-Book"/>
                <a:cs typeface="Gotham-Book"/>
              </a:rPr>
              <a:t>in </a:t>
            </a:r>
            <a:r>
              <a:rPr sz="1000" spc="-15">
                <a:solidFill>
                  <a:srgbClr val="FFFFFF"/>
                </a:solidFill>
                <a:latin typeface="Gotham-Book"/>
                <a:cs typeface="Gotham-Book"/>
              </a:rPr>
              <a:t>the </a:t>
            </a:r>
            <a:r>
              <a:rPr sz="1000" spc="-20">
                <a:solidFill>
                  <a:srgbClr val="FFFFFF"/>
                </a:solidFill>
                <a:latin typeface="Gotham-Book"/>
                <a:cs typeface="Gotham-Book"/>
              </a:rPr>
              <a:t>midpoints </a:t>
            </a:r>
            <a:r>
              <a:rPr sz="1000" spc="-10">
                <a:solidFill>
                  <a:srgbClr val="FFFFFF"/>
                </a:solidFill>
                <a:latin typeface="Gotham-Book"/>
                <a:cs typeface="Gotham-Book"/>
              </a:rPr>
              <a:t>of </a:t>
            </a:r>
            <a:r>
              <a:rPr sz="1000" spc="-15">
                <a:solidFill>
                  <a:srgbClr val="FFFFFF"/>
                </a:solidFill>
                <a:latin typeface="Gotham-Book"/>
                <a:cs typeface="Gotham-Book"/>
              </a:rPr>
              <a:t>the </a:t>
            </a:r>
            <a:r>
              <a:rPr sz="1000" spc="-25">
                <a:solidFill>
                  <a:srgbClr val="FFFFFF"/>
                </a:solidFill>
                <a:latin typeface="Gotham-Book"/>
                <a:cs typeface="Gotham-Book"/>
              </a:rPr>
              <a:t>ranges</a:t>
            </a:r>
            <a:r>
              <a:rPr lang="en-GB" sz="1000" spc="-25">
                <a:solidFill>
                  <a:srgbClr val="FFFFFF"/>
                </a:solidFill>
                <a:latin typeface="Gotham-Book"/>
                <a:cs typeface="Gotham-Book"/>
              </a:rPr>
              <a:t> </a:t>
            </a:r>
            <a:r>
              <a:rPr sz="1000" spc="-190">
                <a:solidFill>
                  <a:srgbClr val="FFFFFF"/>
                </a:solidFill>
                <a:latin typeface="Gotham-Book"/>
                <a:cs typeface="Gotham-Book"/>
              </a:rPr>
              <a:t> </a:t>
            </a:r>
            <a:r>
              <a:rPr lang="en-GB" sz="1000" spc="-190">
                <a:solidFill>
                  <a:srgbClr val="FFFFFF"/>
                </a:solidFill>
                <a:latin typeface="Gotham-Book"/>
                <a:cs typeface="Gotham-Book"/>
              </a:rPr>
              <a:t> </a:t>
            </a:r>
            <a:r>
              <a:rPr sz="1000" spc="-20">
                <a:solidFill>
                  <a:srgbClr val="FFFFFF"/>
                </a:solidFill>
                <a:latin typeface="Gotham-Book"/>
                <a:cs typeface="Gotham-Book"/>
              </a:rPr>
              <a:t>of  hourly </a:t>
            </a:r>
            <a:r>
              <a:rPr sz="1000" spc="-25">
                <a:solidFill>
                  <a:srgbClr val="FFFFFF"/>
                </a:solidFill>
                <a:latin typeface="Gotham-Book"/>
                <a:cs typeface="Gotham-Book"/>
              </a:rPr>
              <a:t>rates </a:t>
            </a:r>
            <a:r>
              <a:rPr sz="1000" spc="-10">
                <a:solidFill>
                  <a:srgbClr val="FFFFFF"/>
                </a:solidFill>
                <a:latin typeface="Gotham-Book"/>
                <a:cs typeface="Gotham-Book"/>
              </a:rPr>
              <a:t>of </a:t>
            </a:r>
            <a:r>
              <a:rPr sz="1000" spc="-20">
                <a:solidFill>
                  <a:srgbClr val="FFFFFF"/>
                </a:solidFill>
                <a:latin typeface="Gotham-Book"/>
                <a:cs typeface="Gotham-Book"/>
              </a:rPr>
              <a:t>pay for </a:t>
            </a:r>
            <a:r>
              <a:rPr sz="1000" spc="-15">
                <a:solidFill>
                  <a:srgbClr val="FFFFFF"/>
                </a:solidFill>
                <a:latin typeface="Gotham-Book"/>
                <a:cs typeface="Gotham-Book"/>
              </a:rPr>
              <a:t>men and </a:t>
            </a:r>
            <a:r>
              <a:rPr sz="1000" spc="-25">
                <a:solidFill>
                  <a:srgbClr val="FFFFFF"/>
                </a:solidFill>
                <a:latin typeface="Gotham-Book"/>
                <a:cs typeface="Gotham-Book"/>
              </a:rPr>
              <a:t>women by  ordering </a:t>
            </a:r>
            <a:r>
              <a:rPr sz="1000" spc="-20">
                <a:solidFill>
                  <a:srgbClr val="FFFFFF"/>
                </a:solidFill>
                <a:latin typeface="Gotham-Book"/>
                <a:cs typeface="Gotham-Book"/>
              </a:rPr>
              <a:t>individual </a:t>
            </a:r>
            <a:r>
              <a:rPr sz="1000" spc="-25">
                <a:solidFill>
                  <a:srgbClr val="FFFFFF"/>
                </a:solidFill>
                <a:latin typeface="Gotham-Book"/>
                <a:cs typeface="Gotham-Book"/>
              </a:rPr>
              <a:t>rates </a:t>
            </a:r>
            <a:r>
              <a:rPr sz="1000" spc="-10">
                <a:solidFill>
                  <a:srgbClr val="FFFFFF"/>
                </a:solidFill>
                <a:latin typeface="Gotham-Book"/>
                <a:cs typeface="Gotham-Book"/>
              </a:rPr>
              <a:t>of </a:t>
            </a:r>
            <a:r>
              <a:rPr sz="1000" spc="-20">
                <a:solidFill>
                  <a:srgbClr val="FFFFFF"/>
                </a:solidFill>
                <a:latin typeface="Gotham-Book"/>
                <a:cs typeface="Gotham-Book"/>
              </a:rPr>
              <a:t>pay </a:t>
            </a:r>
            <a:r>
              <a:rPr sz="1000" spc="-25">
                <a:solidFill>
                  <a:srgbClr val="FFFFFF"/>
                </a:solidFill>
                <a:latin typeface="Gotham-Book"/>
                <a:cs typeface="Gotham-Book"/>
              </a:rPr>
              <a:t>from</a:t>
            </a:r>
            <a:r>
              <a:rPr sz="1000" spc="-150">
                <a:solidFill>
                  <a:srgbClr val="FFFFFF"/>
                </a:solidFill>
                <a:latin typeface="Gotham-Book"/>
                <a:cs typeface="Gotham-Book"/>
              </a:rPr>
              <a:t> </a:t>
            </a:r>
            <a:r>
              <a:rPr lang="en-GB" sz="1000" spc="-150">
                <a:solidFill>
                  <a:srgbClr val="FFFFFF"/>
                </a:solidFill>
                <a:latin typeface="Gotham-Book"/>
                <a:cs typeface="Gotham-Book"/>
              </a:rPr>
              <a:t> </a:t>
            </a:r>
            <a:r>
              <a:rPr sz="1000" spc="-30">
                <a:solidFill>
                  <a:srgbClr val="FFFFFF"/>
                </a:solidFill>
                <a:latin typeface="Gotham-Book"/>
                <a:cs typeface="Gotham-Book"/>
              </a:rPr>
              <a:t>lowest  </a:t>
            </a:r>
            <a:r>
              <a:rPr sz="1000" spc="-20">
                <a:solidFill>
                  <a:srgbClr val="FFFFFF"/>
                </a:solidFill>
                <a:latin typeface="Gotham-Book"/>
                <a:cs typeface="Gotham-Book"/>
              </a:rPr>
              <a:t>to highest </a:t>
            </a:r>
            <a:r>
              <a:rPr sz="1000" spc="-15">
                <a:solidFill>
                  <a:srgbClr val="FFFFFF"/>
                </a:solidFill>
                <a:latin typeface="Gotham-Book"/>
                <a:cs typeface="Gotham-Book"/>
              </a:rPr>
              <a:t>and </a:t>
            </a:r>
            <a:r>
              <a:rPr sz="1000" spc="-20">
                <a:solidFill>
                  <a:srgbClr val="FFFFFF"/>
                </a:solidFill>
                <a:latin typeface="Gotham-Book"/>
                <a:cs typeface="Gotham-Book"/>
              </a:rPr>
              <a:t>comparing </a:t>
            </a:r>
            <a:r>
              <a:rPr sz="1000" spc="-15">
                <a:solidFill>
                  <a:srgbClr val="FFFFFF"/>
                </a:solidFill>
                <a:latin typeface="Gotham-Book"/>
                <a:cs typeface="Gotham-Book"/>
              </a:rPr>
              <a:t>the </a:t>
            </a:r>
            <a:r>
              <a:rPr sz="1000" spc="-20">
                <a:solidFill>
                  <a:srgbClr val="FFFFFF"/>
                </a:solidFill>
                <a:latin typeface="Gotham-Book"/>
                <a:cs typeface="Gotham-Book"/>
              </a:rPr>
              <a:t>middle</a:t>
            </a:r>
            <a:r>
              <a:rPr sz="1000" spc="-185">
                <a:solidFill>
                  <a:srgbClr val="FFFFFF"/>
                </a:solidFill>
                <a:latin typeface="Gotham-Book"/>
                <a:cs typeface="Gotham-Book"/>
              </a:rPr>
              <a:t> </a:t>
            </a:r>
            <a:r>
              <a:rPr sz="1000" spc="-25">
                <a:solidFill>
                  <a:srgbClr val="FFFFFF"/>
                </a:solidFill>
                <a:latin typeface="Gotham-Book"/>
                <a:cs typeface="Gotham-Book"/>
              </a:rPr>
              <a:t>value.</a:t>
            </a:r>
            <a:endParaRPr sz="1000">
              <a:latin typeface="Gotham-Book"/>
              <a:cs typeface="Gotham-Book"/>
            </a:endParaRPr>
          </a:p>
        </p:txBody>
      </p:sp>
      <p:sp>
        <p:nvSpPr>
          <p:cNvPr id="7" name="object 7"/>
          <p:cNvSpPr txBox="1"/>
          <p:nvPr/>
        </p:nvSpPr>
        <p:spPr>
          <a:xfrm>
            <a:off x="7422196" y="978318"/>
            <a:ext cx="2362200" cy="320601"/>
          </a:xfrm>
          <a:prstGeom prst="rect">
            <a:avLst/>
          </a:prstGeom>
        </p:spPr>
        <p:txBody>
          <a:bodyPr vert="horz" wrap="square" lIns="0" tIns="12700" rIns="0" bIns="0" rtlCol="0">
            <a:spAutoFit/>
          </a:bodyPr>
          <a:lstStyle/>
          <a:p>
            <a:pPr marL="12700" marR="5081">
              <a:spcBef>
                <a:spcPts val="100"/>
              </a:spcBef>
            </a:pPr>
            <a:r>
              <a:rPr sz="1000" spc="-20" dirty="0">
                <a:solidFill>
                  <a:schemeClr val="bg1"/>
                </a:solidFill>
                <a:latin typeface="Gotham-Book"/>
                <a:cs typeface="Gotham-Book"/>
              </a:rPr>
              <a:t>At </a:t>
            </a:r>
            <a:r>
              <a:rPr lang="en-GB" sz="1000" spc="-20" dirty="0">
                <a:solidFill>
                  <a:schemeClr val="bg1"/>
                </a:solidFill>
                <a:latin typeface="Gotham-Book"/>
                <a:cs typeface="Gotham-Book"/>
              </a:rPr>
              <a:t> CPM</a:t>
            </a:r>
            <a:r>
              <a:rPr sz="1000" spc="-10" dirty="0">
                <a:solidFill>
                  <a:schemeClr val="bg1"/>
                </a:solidFill>
                <a:latin typeface="Gotham-Book"/>
                <a:cs typeface="Gotham-Book"/>
              </a:rPr>
              <a:t>, our mean gender </a:t>
            </a:r>
            <a:r>
              <a:rPr sz="1000" spc="-15" dirty="0">
                <a:solidFill>
                  <a:schemeClr val="bg1"/>
                </a:solidFill>
                <a:latin typeface="Gotham-Book"/>
                <a:cs typeface="Gotham-Book"/>
              </a:rPr>
              <a:t>pay </a:t>
            </a:r>
            <a:r>
              <a:rPr sz="1000" spc="-10" dirty="0">
                <a:solidFill>
                  <a:schemeClr val="bg1"/>
                </a:solidFill>
                <a:latin typeface="Gotham-Book"/>
                <a:cs typeface="Gotham-Book"/>
              </a:rPr>
              <a:t>gap for hourly </a:t>
            </a:r>
            <a:r>
              <a:rPr sz="1000" spc="-15" dirty="0">
                <a:solidFill>
                  <a:schemeClr val="bg1"/>
                </a:solidFill>
                <a:latin typeface="Gotham-Book"/>
                <a:cs typeface="Gotham-Book"/>
              </a:rPr>
              <a:t>pay</a:t>
            </a:r>
            <a:r>
              <a:rPr lang="en-GB" sz="1000" spc="-15" dirty="0">
                <a:solidFill>
                  <a:schemeClr val="bg1"/>
                </a:solidFill>
                <a:latin typeface="Gotham-Book"/>
                <a:cs typeface="Gotham-Book"/>
              </a:rPr>
              <a:t> is 9.21%.</a:t>
            </a:r>
            <a:endParaRPr sz="1000" dirty="0">
              <a:highlight>
                <a:srgbClr val="FFFF00"/>
              </a:highlight>
              <a:latin typeface="Gotham-Book"/>
              <a:cs typeface="Gotham-Book"/>
            </a:endParaRPr>
          </a:p>
        </p:txBody>
      </p:sp>
      <p:sp>
        <p:nvSpPr>
          <p:cNvPr id="8" name="object 8"/>
          <p:cNvSpPr txBox="1"/>
          <p:nvPr/>
        </p:nvSpPr>
        <p:spPr>
          <a:xfrm>
            <a:off x="7422196" y="1516670"/>
            <a:ext cx="2644140" cy="320601"/>
          </a:xfrm>
          <a:prstGeom prst="rect">
            <a:avLst/>
          </a:prstGeom>
        </p:spPr>
        <p:txBody>
          <a:bodyPr vert="horz" wrap="square" lIns="0" tIns="12700" rIns="0" bIns="0" rtlCol="0">
            <a:spAutoFit/>
          </a:bodyPr>
          <a:lstStyle/>
          <a:p>
            <a:pPr marL="12700" marR="197488">
              <a:spcBef>
                <a:spcPts val="100"/>
              </a:spcBef>
            </a:pPr>
            <a:r>
              <a:rPr sz="1000" spc="-10" dirty="0">
                <a:solidFill>
                  <a:srgbClr val="FFFFFF"/>
                </a:solidFill>
                <a:latin typeface="Gotham-Book"/>
                <a:cs typeface="Gotham-Book"/>
              </a:rPr>
              <a:t>The </a:t>
            </a:r>
            <a:r>
              <a:rPr sz="1000" dirty="0">
                <a:solidFill>
                  <a:srgbClr val="FFFFFF"/>
                </a:solidFill>
                <a:latin typeface="Gotham-Book"/>
                <a:cs typeface="Gotham-Book"/>
              </a:rPr>
              <a:t>median gender </a:t>
            </a:r>
            <a:r>
              <a:rPr sz="1000" spc="-10" dirty="0">
                <a:solidFill>
                  <a:srgbClr val="FFFFFF"/>
                </a:solidFill>
                <a:latin typeface="Gotham-Book"/>
                <a:cs typeface="Gotham-Book"/>
              </a:rPr>
              <a:t>pay </a:t>
            </a:r>
            <a:r>
              <a:rPr sz="1000" dirty="0">
                <a:solidFill>
                  <a:srgbClr val="FFFFFF"/>
                </a:solidFill>
                <a:latin typeface="Gotham-Book"/>
                <a:cs typeface="Gotham-Book"/>
              </a:rPr>
              <a:t>gap </a:t>
            </a:r>
            <a:r>
              <a:rPr sz="1000" spc="-6" dirty="0">
                <a:solidFill>
                  <a:srgbClr val="FFFFFF"/>
                </a:solidFill>
                <a:latin typeface="Gotham-Book"/>
                <a:cs typeface="Gotham-Book"/>
              </a:rPr>
              <a:t>for</a:t>
            </a:r>
            <a:r>
              <a:rPr sz="1000" spc="-65" dirty="0">
                <a:solidFill>
                  <a:srgbClr val="FFFFFF"/>
                </a:solidFill>
                <a:latin typeface="Gotham-Book"/>
                <a:cs typeface="Gotham-Book"/>
              </a:rPr>
              <a:t> </a:t>
            </a:r>
            <a:r>
              <a:rPr sz="1000" dirty="0">
                <a:solidFill>
                  <a:srgbClr val="FFFFFF"/>
                </a:solidFill>
                <a:latin typeface="Gotham-Book"/>
                <a:cs typeface="Gotham-Book"/>
              </a:rPr>
              <a:t>hourly </a:t>
            </a:r>
            <a:r>
              <a:rPr sz="1000" spc="-10" dirty="0">
                <a:solidFill>
                  <a:srgbClr val="FFFFFF"/>
                </a:solidFill>
                <a:latin typeface="Gotham-Book"/>
                <a:cs typeface="Gotham-Book"/>
              </a:rPr>
              <a:t>pay </a:t>
            </a:r>
            <a:r>
              <a:rPr lang="en-GB" sz="1000" spc="-10" dirty="0">
                <a:solidFill>
                  <a:srgbClr val="FFFFFF"/>
                </a:solidFill>
                <a:latin typeface="Gotham-Book"/>
                <a:cs typeface="Gotham-Book"/>
              </a:rPr>
              <a:t>is 4.46%.</a:t>
            </a:r>
            <a:endParaRPr sz="1000" dirty="0">
              <a:highlight>
                <a:srgbClr val="FFFF00"/>
              </a:highlight>
              <a:latin typeface="Gotham-Book"/>
              <a:cs typeface="Gotham-Book"/>
            </a:endParaRPr>
          </a:p>
        </p:txBody>
      </p:sp>
      <p:sp>
        <p:nvSpPr>
          <p:cNvPr id="9" name="object 9"/>
          <p:cNvSpPr txBox="1"/>
          <p:nvPr/>
        </p:nvSpPr>
        <p:spPr>
          <a:xfrm>
            <a:off x="4484800" y="4009497"/>
            <a:ext cx="2555875" cy="997709"/>
          </a:xfrm>
          <a:prstGeom prst="rect">
            <a:avLst/>
          </a:prstGeom>
        </p:spPr>
        <p:txBody>
          <a:bodyPr vert="horz" wrap="square" lIns="0" tIns="12700" rIns="0" bIns="0" rtlCol="0">
            <a:spAutoFit/>
          </a:bodyPr>
          <a:lstStyle/>
          <a:p>
            <a:pPr marL="12700" marR="588021">
              <a:spcBef>
                <a:spcPts val="100"/>
              </a:spcBef>
            </a:pPr>
            <a:r>
              <a:rPr sz="1200" b="1" spc="-6">
                <a:solidFill>
                  <a:srgbClr val="FFFFFF"/>
                </a:solidFill>
                <a:latin typeface="Gotham"/>
                <a:cs typeface="Gotham"/>
              </a:rPr>
              <a:t>Mean </a:t>
            </a:r>
            <a:r>
              <a:rPr sz="1200" b="1" spc="-10">
                <a:solidFill>
                  <a:srgbClr val="FFFFFF"/>
                </a:solidFill>
                <a:latin typeface="Gotham"/>
                <a:cs typeface="Gotham"/>
              </a:rPr>
              <a:t>and median </a:t>
            </a:r>
            <a:r>
              <a:rPr sz="1200" b="1" spc="-6">
                <a:solidFill>
                  <a:srgbClr val="FFFFFF"/>
                </a:solidFill>
                <a:latin typeface="Gotham"/>
                <a:cs typeface="Gotham"/>
              </a:rPr>
              <a:t>gender  </a:t>
            </a:r>
            <a:r>
              <a:rPr sz="1200" b="1" spc="-10">
                <a:solidFill>
                  <a:srgbClr val="FFFFFF"/>
                </a:solidFill>
                <a:latin typeface="Gotham"/>
                <a:cs typeface="Gotham"/>
              </a:rPr>
              <a:t>bonus</a:t>
            </a:r>
            <a:r>
              <a:rPr sz="1200" b="1" spc="15">
                <a:solidFill>
                  <a:srgbClr val="FFFFFF"/>
                </a:solidFill>
                <a:latin typeface="Gotham"/>
                <a:cs typeface="Gotham"/>
              </a:rPr>
              <a:t> </a:t>
            </a:r>
            <a:r>
              <a:rPr sz="1200" b="1" spc="-6">
                <a:solidFill>
                  <a:srgbClr val="FFFFFF"/>
                </a:solidFill>
                <a:latin typeface="Gotham"/>
                <a:cs typeface="Gotham"/>
              </a:rPr>
              <a:t>gap</a:t>
            </a:r>
            <a:endParaRPr sz="1200">
              <a:latin typeface="Gotham"/>
              <a:cs typeface="Gotham"/>
            </a:endParaRPr>
          </a:p>
          <a:p>
            <a:pPr marL="12700" marR="5081">
              <a:spcBef>
                <a:spcPts val="1160"/>
              </a:spcBef>
            </a:pPr>
            <a:r>
              <a:rPr lang="en-GB" sz="1000" spc="-20">
                <a:solidFill>
                  <a:srgbClr val="FFFFFF"/>
                </a:solidFill>
                <a:latin typeface="Gotham-Book"/>
                <a:cs typeface="Gotham-Book"/>
              </a:rPr>
              <a:t>The </a:t>
            </a:r>
            <a:r>
              <a:rPr lang="en-GB" sz="1000" spc="-15">
                <a:solidFill>
                  <a:srgbClr val="FFFFFF"/>
                </a:solidFill>
                <a:latin typeface="Gotham-Book"/>
                <a:cs typeface="Gotham-Book"/>
              </a:rPr>
              <a:t>mean </a:t>
            </a:r>
            <a:r>
              <a:rPr lang="en-GB" sz="1000" spc="-20">
                <a:solidFill>
                  <a:srgbClr val="FFFFFF"/>
                </a:solidFill>
                <a:latin typeface="Gotham-Book"/>
                <a:cs typeface="Gotham-Book"/>
              </a:rPr>
              <a:t>gender bonus </a:t>
            </a:r>
            <a:r>
              <a:rPr lang="en-GB" sz="1000" spc="-15">
                <a:solidFill>
                  <a:srgbClr val="FFFFFF"/>
                </a:solidFill>
                <a:latin typeface="Gotham-Book"/>
                <a:cs typeface="Gotham-Book"/>
              </a:rPr>
              <a:t>gap </a:t>
            </a:r>
            <a:r>
              <a:rPr lang="en-GB" sz="1000" spc="-10">
                <a:solidFill>
                  <a:srgbClr val="FFFFFF"/>
                </a:solidFill>
                <a:latin typeface="Gotham-Book"/>
                <a:cs typeface="Gotham-Book"/>
              </a:rPr>
              <a:t>is </a:t>
            </a:r>
            <a:r>
              <a:rPr lang="en-GB" sz="1000" spc="-20">
                <a:solidFill>
                  <a:srgbClr val="FFFFFF"/>
                </a:solidFill>
                <a:latin typeface="Gotham-Book"/>
                <a:cs typeface="Gotham-Book"/>
              </a:rPr>
              <a:t>the </a:t>
            </a:r>
            <a:r>
              <a:rPr lang="en-GB" sz="1000" spc="-25">
                <a:solidFill>
                  <a:srgbClr val="FFFFFF"/>
                </a:solidFill>
                <a:latin typeface="Gotham-Book"/>
                <a:cs typeface="Gotham-Book"/>
              </a:rPr>
              <a:t>difference </a:t>
            </a:r>
            <a:r>
              <a:rPr lang="en-GB" sz="1000" spc="-10">
                <a:solidFill>
                  <a:srgbClr val="FFFFFF"/>
                </a:solidFill>
                <a:latin typeface="Gotham-Book"/>
                <a:cs typeface="Gotham-Book"/>
              </a:rPr>
              <a:t>in </a:t>
            </a:r>
            <a:r>
              <a:rPr lang="en-GB" sz="1000" spc="-30">
                <a:solidFill>
                  <a:srgbClr val="FFFFFF"/>
                </a:solidFill>
                <a:latin typeface="Gotham-Book"/>
                <a:cs typeface="Gotham-Book"/>
              </a:rPr>
              <a:t>mean </a:t>
            </a:r>
            <a:r>
              <a:rPr lang="en-GB" sz="1000" spc="-20">
                <a:solidFill>
                  <a:srgbClr val="FFFFFF"/>
                </a:solidFill>
                <a:latin typeface="Gotham-Book"/>
                <a:cs typeface="Gotham-Book"/>
              </a:rPr>
              <a:t>bonus pay that </a:t>
            </a:r>
            <a:r>
              <a:rPr lang="en-GB" sz="1000" spc="-144">
                <a:solidFill>
                  <a:srgbClr val="FFFFFF"/>
                </a:solidFill>
                <a:latin typeface="Gotham-Book"/>
                <a:cs typeface="Gotham-Book"/>
              </a:rPr>
              <a:t> </a:t>
            </a:r>
            <a:r>
              <a:rPr lang="en-GB" sz="1000" spc="-20">
                <a:solidFill>
                  <a:srgbClr val="FFFFFF"/>
                </a:solidFill>
                <a:latin typeface="Gotham-Book"/>
                <a:cs typeface="Gotham-Book"/>
              </a:rPr>
              <a:t>male </a:t>
            </a:r>
            <a:r>
              <a:rPr lang="en-GB" sz="1000" spc="-15">
                <a:solidFill>
                  <a:srgbClr val="FFFFFF"/>
                </a:solidFill>
                <a:latin typeface="Gotham-Book"/>
                <a:cs typeface="Gotham-Book"/>
              </a:rPr>
              <a:t>and </a:t>
            </a:r>
            <a:r>
              <a:rPr lang="en-GB" sz="1000" spc="-20">
                <a:solidFill>
                  <a:srgbClr val="FFFFFF"/>
                </a:solidFill>
                <a:latin typeface="Gotham-Book"/>
                <a:cs typeface="Gotham-Book"/>
              </a:rPr>
              <a:t>female </a:t>
            </a:r>
            <a:r>
              <a:rPr lang="en-GB" sz="1000" spc="-25">
                <a:solidFill>
                  <a:srgbClr val="FFFFFF"/>
                </a:solidFill>
                <a:latin typeface="Gotham-Book"/>
                <a:cs typeface="Gotham-Book"/>
              </a:rPr>
              <a:t>employees</a:t>
            </a:r>
            <a:r>
              <a:rPr lang="en-GB" sz="1000" spc="-95">
                <a:solidFill>
                  <a:srgbClr val="FFFFFF"/>
                </a:solidFill>
                <a:latin typeface="Gotham-Book"/>
                <a:cs typeface="Gotham-Book"/>
              </a:rPr>
              <a:t>  </a:t>
            </a:r>
            <a:r>
              <a:rPr lang="en-GB" sz="1000" spc="-30">
                <a:solidFill>
                  <a:srgbClr val="FFFFFF"/>
                </a:solidFill>
                <a:latin typeface="Gotham-Book"/>
                <a:cs typeface="Gotham-Book"/>
              </a:rPr>
              <a:t>receive.</a:t>
            </a:r>
          </a:p>
        </p:txBody>
      </p:sp>
      <p:sp>
        <p:nvSpPr>
          <p:cNvPr id="10" name="object 10"/>
          <p:cNvSpPr txBox="1"/>
          <p:nvPr/>
        </p:nvSpPr>
        <p:spPr>
          <a:xfrm>
            <a:off x="4476113" y="5084263"/>
            <a:ext cx="2647950" cy="474489"/>
          </a:xfrm>
          <a:prstGeom prst="rect">
            <a:avLst/>
          </a:prstGeom>
        </p:spPr>
        <p:txBody>
          <a:bodyPr vert="horz" wrap="square" lIns="0" tIns="12700" rIns="0" bIns="0" rtlCol="0">
            <a:spAutoFit/>
          </a:bodyPr>
          <a:lstStyle/>
          <a:p>
            <a:pPr marL="12700" marR="5081">
              <a:spcBef>
                <a:spcPts val="100"/>
              </a:spcBef>
            </a:pPr>
            <a:r>
              <a:rPr lang="en-GB" sz="1000" spc="-20">
                <a:solidFill>
                  <a:srgbClr val="FFFFFF"/>
                </a:solidFill>
                <a:latin typeface="Gotham-Book"/>
                <a:cs typeface="Gotham-Book"/>
              </a:rPr>
              <a:t>The median bonus gap shows the difference in bonus pay received by the middle woman compared to the middle man. </a:t>
            </a:r>
          </a:p>
        </p:txBody>
      </p:sp>
      <p:sp>
        <p:nvSpPr>
          <p:cNvPr id="12" name="object 12"/>
          <p:cNvSpPr txBox="1"/>
          <p:nvPr/>
        </p:nvSpPr>
        <p:spPr>
          <a:xfrm>
            <a:off x="4460432" y="5635809"/>
            <a:ext cx="2726244" cy="1102866"/>
          </a:xfrm>
          <a:prstGeom prst="rect">
            <a:avLst/>
          </a:prstGeom>
        </p:spPr>
        <p:txBody>
          <a:bodyPr vert="horz" wrap="square" lIns="0" tIns="12700" rIns="0" bIns="0" rtlCol="0">
            <a:spAutoFit/>
          </a:bodyPr>
          <a:lstStyle/>
          <a:p>
            <a:pPr marL="12700">
              <a:spcBef>
                <a:spcPts val="100"/>
              </a:spcBef>
            </a:pPr>
            <a:r>
              <a:rPr lang="en-GB" sz="1000">
                <a:solidFill>
                  <a:schemeClr val="bg1"/>
                </a:solidFill>
                <a:latin typeface="Gotham-Book"/>
              </a:rPr>
              <a:t>The bonus gap is calculated only from actual bonuses paid. It takes no account of part time workers, or whether someone has worked the full year or not.  If someone received no bonus, they are not considered in either the mean or median figures. </a:t>
            </a:r>
            <a:endParaRPr lang="en-GB" sz="1000">
              <a:solidFill>
                <a:schemeClr val="bg1"/>
              </a:solidFill>
              <a:highlight>
                <a:srgbClr val="FF0000"/>
              </a:highlight>
              <a:latin typeface="Gotham-Book"/>
            </a:endParaRPr>
          </a:p>
          <a:p>
            <a:pPr marL="12700">
              <a:spcBef>
                <a:spcPts val="100"/>
              </a:spcBef>
            </a:pPr>
            <a:endParaRPr sz="1000">
              <a:solidFill>
                <a:schemeClr val="bg1"/>
              </a:solidFill>
              <a:highlight>
                <a:srgbClr val="FF0000"/>
              </a:highlight>
              <a:latin typeface="Gotham-Book"/>
              <a:cs typeface="Gotham-Book"/>
            </a:endParaRPr>
          </a:p>
        </p:txBody>
      </p:sp>
      <p:sp>
        <p:nvSpPr>
          <p:cNvPr id="13" name="object 13"/>
          <p:cNvSpPr txBox="1">
            <a:spLocks noGrp="1"/>
          </p:cNvSpPr>
          <p:nvPr>
            <p:ph type="title"/>
          </p:nvPr>
        </p:nvSpPr>
        <p:spPr>
          <a:xfrm>
            <a:off x="707300" y="661583"/>
            <a:ext cx="2272030" cy="843821"/>
          </a:xfrm>
          <a:prstGeom prst="rect">
            <a:avLst/>
          </a:prstGeom>
        </p:spPr>
        <p:txBody>
          <a:bodyPr vert="horz" wrap="square" lIns="0" tIns="12700" rIns="0" bIns="0" rtlCol="0">
            <a:spAutoFit/>
          </a:bodyPr>
          <a:lstStyle/>
          <a:p>
            <a:pPr marL="12700" marR="381643">
              <a:spcBef>
                <a:spcPts val="100"/>
              </a:spcBef>
            </a:pPr>
            <a:r>
              <a:rPr sz="1800" spc="85">
                <a:solidFill>
                  <a:srgbClr val="58595B"/>
                </a:solidFill>
              </a:rPr>
              <a:t>WHAT </a:t>
            </a:r>
            <a:r>
              <a:rPr sz="1800" spc="81">
                <a:solidFill>
                  <a:srgbClr val="58595B"/>
                </a:solidFill>
              </a:rPr>
              <a:t>IS </a:t>
            </a:r>
            <a:r>
              <a:rPr sz="1800" spc="110">
                <a:solidFill>
                  <a:srgbClr val="58595B"/>
                </a:solidFill>
              </a:rPr>
              <a:t>OUR  </a:t>
            </a:r>
            <a:r>
              <a:rPr sz="1800" spc="140">
                <a:solidFill>
                  <a:srgbClr val="58595B"/>
                </a:solidFill>
              </a:rPr>
              <a:t>GENDER</a:t>
            </a:r>
            <a:r>
              <a:rPr sz="1800" spc="325">
                <a:solidFill>
                  <a:srgbClr val="58595B"/>
                </a:solidFill>
              </a:rPr>
              <a:t> </a:t>
            </a:r>
            <a:r>
              <a:rPr sz="1800" spc="6">
                <a:solidFill>
                  <a:srgbClr val="58595B"/>
                </a:solidFill>
              </a:rPr>
              <a:t>PAY</a:t>
            </a:r>
            <a:endParaRPr sz="1800"/>
          </a:p>
          <a:p>
            <a:pPr marL="12700" marR="5081"/>
            <a:r>
              <a:rPr sz="1800" spc="110">
                <a:solidFill>
                  <a:srgbClr val="58595B"/>
                </a:solidFill>
              </a:rPr>
              <a:t>GAP </a:t>
            </a:r>
            <a:r>
              <a:rPr sz="1800">
                <a:solidFill>
                  <a:srgbClr val="58595B"/>
                </a:solidFill>
              </a:rPr>
              <a:t>AT </a:t>
            </a:r>
            <a:r>
              <a:rPr lang="en-GB" sz="1800" spc="125">
                <a:solidFill>
                  <a:srgbClr val="EC008C"/>
                </a:solidFill>
              </a:rPr>
              <a:t>CPM</a:t>
            </a:r>
            <a:r>
              <a:rPr sz="1800" spc="135">
                <a:solidFill>
                  <a:srgbClr val="58595B"/>
                </a:solidFill>
              </a:rPr>
              <a:t>?</a:t>
            </a:r>
            <a:endParaRPr sz="1800"/>
          </a:p>
        </p:txBody>
      </p:sp>
      <p:sp>
        <p:nvSpPr>
          <p:cNvPr id="14" name="object 14"/>
          <p:cNvSpPr/>
          <p:nvPr/>
        </p:nvSpPr>
        <p:spPr>
          <a:xfrm>
            <a:off x="4484800" y="3909180"/>
            <a:ext cx="5526405" cy="0"/>
          </a:xfrm>
          <a:custGeom>
            <a:avLst/>
            <a:gdLst/>
            <a:ahLst/>
            <a:cxnLst/>
            <a:rect l="l" t="t" r="r" b="b"/>
            <a:pathLst>
              <a:path w="5526405">
                <a:moveTo>
                  <a:pt x="0" y="0"/>
                </a:moveTo>
                <a:lnTo>
                  <a:pt x="5525998" y="0"/>
                </a:lnTo>
              </a:path>
            </a:pathLst>
          </a:custGeom>
          <a:ln w="6350">
            <a:solidFill>
              <a:srgbClr val="FFFFFF"/>
            </a:solidFill>
          </a:ln>
        </p:spPr>
        <p:txBody>
          <a:bodyPr wrap="square" lIns="0" tIns="0" rIns="0" bIns="0" rtlCol="0"/>
          <a:lstStyle/>
          <a:p>
            <a:endParaRPr sz="1653"/>
          </a:p>
        </p:txBody>
      </p:sp>
      <p:sp>
        <p:nvSpPr>
          <p:cNvPr id="15" name="object 15"/>
          <p:cNvSpPr txBox="1"/>
          <p:nvPr/>
        </p:nvSpPr>
        <p:spPr>
          <a:xfrm>
            <a:off x="8836694" y="2177676"/>
            <a:ext cx="998855" cy="692497"/>
          </a:xfrm>
          <a:prstGeom prst="rect">
            <a:avLst/>
          </a:prstGeom>
        </p:spPr>
        <p:txBody>
          <a:bodyPr vert="horz" wrap="square" lIns="0" tIns="12700" rIns="0" bIns="0" rtlCol="0">
            <a:spAutoFit/>
          </a:bodyPr>
          <a:lstStyle/>
          <a:p>
            <a:pPr marL="12700">
              <a:lnSpc>
                <a:spcPts val="1465"/>
              </a:lnSpc>
              <a:spcBef>
                <a:spcPts val="100"/>
              </a:spcBef>
            </a:pPr>
            <a:r>
              <a:rPr sz="1300" dirty="0">
                <a:solidFill>
                  <a:srgbClr val="FFFFFF"/>
                </a:solidFill>
                <a:latin typeface="Gotham"/>
                <a:cs typeface="Gotham"/>
              </a:rPr>
              <a:t>Median</a:t>
            </a:r>
            <a:endParaRPr sz="1300" dirty="0">
              <a:latin typeface="Gotham"/>
              <a:cs typeface="Gotham"/>
            </a:endParaRPr>
          </a:p>
          <a:p>
            <a:pPr marL="12700">
              <a:lnSpc>
                <a:spcPts val="880"/>
              </a:lnSpc>
            </a:pPr>
            <a:r>
              <a:rPr sz="900" b="1" dirty="0">
                <a:solidFill>
                  <a:srgbClr val="FFFFFF"/>
                </a:solidFill>
                <a:latin typeface="Gotham"/>
                <a:cs typeface="Gotham"/>
              </a:rPr>
              <a:t>Gender </a:t>
            </a:r>
            <a:r>
              <a:rPr sz="900" b="1" spc="-25" dirty="0">
                <a:solidFill>
                  <a:srgbClr val="FFFFFF"/>
                </a:solidFill>
                <a:latin typeface="Gotham"/>
                <a:cs typeface="Gotham"/>
              </a:rPr>
              <a:t>Pay</a:t>
            </a:r>
            <a:r>
              <a:rPr sz="900" b="1" spc="-20" dirty="0">
                <a:solidFill>
                  <a:srgbClr val="FFFFFF"/>
                </a:solidFill>
                <a:latin typeface="Gotham"/>
                <a:cs typeface="Gotham"/>
              </a:rPr>
              <a:t> </a:t>
            </a:r>
            <a:r>
              <a:rPr sz="900" b="1" dirty="0">
                <a:solidFill>
                  <a:srgbClr val="FFFFFF"/>
                </a:solidFill>
                <a:latin typeface="Gotham"/>
                <a:cs typeface="Gotham"/>
              </a:rPr>
              <a:t>Gap:</a:t>
            </a:r>
            <a:endParaRPr sz="900" dirty="0">
              <a:latin typeface="Gotham"/>
              <a:cs typeface="Gotham"/>
            </a:endParaRPr>
          </a:p>
          <a:p>
            <a:pPr marL="19685">
              <a:lnSpc>
                <a:spcPts val="2895"/>
              </a:lnSpc>
            </a:pPr>
            <a:r>
              <a:rPr lang="en-GB" sz="2500" spc="-35" dirty="0">
                <a:solidFill>
                  <a:srgbClr val="FC3AE5"/>
                </a:solidFill>
                <a:latin typeface="Gotham"/>
                <a:cs typeface="Gotham"/>
              </a:rPr>
              <a:t>4.46</a:t>
            </a:r>
            <a:r>
              <a:rPr sz="2500" spc="-35" dirty="0">
                <a:solidFill>
                  <a:srgbClr val="FC3AE5"/>
                </a:solidFill>
                <a:latin typeface="Gotham"/>
                <a:cs typeface="Gotham"/>
              </a:rPr>
              <a:t>%</a:t>
            </a:r>
            <a:endParaRPr sz="2500" dirty="0">
              <a:solidFill>
                <a:srgbClr val="FC3AE5"/>
              </a:solidFill>
              <a:latin typeface="Gotham"/>
              <a:cs typeface="Gotham"/>
            </a:endParaRPr>
          </a:p>
        </p:txBody>
      </p:sp>
      <p:sp>
        <p:nvSpPr>
          <p:cNvPr id="16" name="object 16"/>
          <p:cNvSpPr txBox="1"/>
          <p:nvPr/>
        </p:nvSpPr>
        <p:spPr>
          <a:xfrm>
            <a:off x="7412451" y="2223061"/>
            <a:ext cx="980440" cy="692497"/>
          </a:xfrm>
          <a:prstGeom prst="rect">
            <a:avLst/>
          </a:prstGeom>
        </p:spPr>
        <p:txBody>
          <a:bodyPr vert="horz" wrap="square" lIns="0" tIns="12700" rIns="0" bIns="0" rtlCol="0">
            <a:spAutoFit/>
          </a:bodyPr>
          <a:lstStyle/>
          <a:p>
            <a:pPr marL="12700">
              <a:lnSpc>
                <a:spcPts val="1465"/>
              </a:lnSpc>
              <a:spcBef>
                <a:spcPts val="100"/>
              </a:spcBef>
            </a:pPr>
            <a:r>
              <a:rPr sz="1300" dirty="0">
                <a:solidFill>
                  <a:srgbClr val="FFFFFF"/>
                </a:solidFill>
                <a:latin typeface="Gotham-Book"/>
                <a:cs typeface="Gotham-Book"/>
              </a:rPr>
              <a:t>Mean</a:t>
            </a:r>
            <a:endParaRPr sz="1300" dirty="0">
              <a:latin typeface="Gotham-Book"/>
              <a:cs typeface="Gotham-Book"/>
            </a:endParaRPr>
          </a:p>
          <a:p>
            <a:pPr marL="12700">
              <a:lnSpc>
                <a:spcPts val="910"/>
              </a:lnSpc>
            </a:pPr>
            <a:r>
              <a:rPr sz="900" dirty="0">
                <a:solidFill>
                  <a:srgbClr val="FFFFFF"/>
                </a:solidFill>
                <a:latin typeface="Gotham-Book"/>
                <a:cs typeface="Gotham-Book"/>
              </a:rPr>
              <a:t>Gender </a:t>
            </a:r>
            <a:r>
              <a:rPr sz="900" spc="-10" dirty="0">
                <a:solidFill>
                  <a:srgbClr val="FFFFFF"/>
                </a:solidFill>
                <a:latin typeface="Gotham-Book"/>
                <a:cs typeface="Gotham-Book"/>
              </a:rPr>
              <a:t>Pay</a:t>
            </a:r>
            <a:r>
              <a:rPr sz="900" spc="-81" dirty="0">
                <a:solidFill>
                  <a:srgbClr val="FFFFFF"/>
                </a:solidFill>
                <a:latin typeface="Gotham-Book"/>
                <a:cs typeface="Gotham-Book"/>
              </a:rPr>
              <a:t> </a:t>
            </a:r>
            <a:r>
              <a:rPr sz="900" dirty="0">
                <a:solidFill>
                  <a:srgbClr val="FFFFFF"/>
                </a:solidFill>
                <a:latin typeface="Gotham-Book"/>
                <a:cs typeface="Gotham-Book"/>
              </a:rPr>
              <a:t>Gap:</a:t>
            </a:r>
            <a:endParaRPr sz="900" dirty="0">
              <a:latin typeface="Gotham-Book"/>
              <a:cs typeface="Gotham-Book"/>
            </a:endParaRPr>
          </a:p>
          <a:p>
            <a:pPr marL="12700">
              <a:lnSpc>
                <a:spcPts val="2925"/>
              </a:lnSpc>
            </a:pPr>
            <a:r>
              <a:rPr lang="en-GB" sz="2500" dirty="0">
                <a:solidFill>
                  <a:srgbClr val="FC3AE5"/>
                </a:solidFill>
                <a:latin typeface="Gotham-Book"/>
                <a:cs typeface="Gotham-Book"/>
              </a:rPr>
              <a:t>9.21%</a:t>
            </a:r>
            <a:endParaRPr sz="2500" dirty="0">
              <a:solidFill>
                <a:srgbClr val="FC3AE5"/>
              </a:solidFill>
              <a:latin typeface="Gotham-Book"/>
              <a:cs typeface="Gotham-Book"/>
            </a:endParaRPr>
          </a:p>
        </p:txBody>
      </p:sp>
      <p:sp>
        <p:nvSpPr>
          <p:cNvPr id="17" name="object 17"/>
          <p:cNvSpPr txBox="1"/>
          <p:nvPr/>
        </p:nvSpPr>
        <p:spPr>
          <a:xfrm>
            <a:off x="715800" y="2138876"/>
            <a:ext cx="2332990" cy="243978"/>
          </a:xfrm>
          <a:prstGeom prst="rect">
            <a:avLst/>
          </a:prstGeom>
        </p:spPr>
        <p:txBody>
          <a:bodyPr vert="horz" wrap="square" lIns="0" tIns="6985" rIns="0" bIns="0" rtlCol="0">
            <a:spAutoFit/>
          </a:bodyPr>
          <a:lstStyle/>
          <a:p>
            <a:pPr marL="12700" marR="5081">
              <a:lnSpc>
                <a:spcPct val="103000"/>
              </a:lnSpc>
              <a:spcBef>
                <a:spcPts val="55"/>
              </a:spcBef>
            </a:pPr>
            <a:endParaRPr sz="1551">
              <a:solidFill>
                <a:srgbClr val="FC3AE5"/>
              </a:solidFill>
              <a:latin typeface="Gotham-Book"/>
              <a:cs typeface="Gotham-Book"/>
            </a:endParaRPr>
          </a:p>
        </p:txBody>
      </p:sp>
      <p:sp>
        <p:nvSpPr>
          <p:cNvPr id="20" name="object 20"/>
          <p:cNvSpPr txBox="1"/>
          <p:nvPr/>
        </p:nvSpPr>
        <p:spPr>
          <a:xfrm>
            <a:off x="7331707" y="5648481"/>
            <a:ext cx="2565681" cy="836126"/>
          </a:xfrm>
          <a:prstGeom prst="rect">
            <a:avLst/>
          </a:prstGeom>
        </p:spPr>
        <p:txBody>
          <a:bodyPr vert="horz" wrap="square" lIns="0" tIns="12700" rIns="0" bIns="0" rtlCol="0">
            <a:spAutoFit/>
          </a:bodyPr>
          <a:lstStyle/>
          <a:p>
            <a:pPr marL="12700" marR="5081">
              <a:spcBef>
                <a:spcPts val="100"/>
              </a:spcBef>
            </a:pPr>
            <a:r>
              <a:rPr sz="1050" b="1" spc="-6" dirty="0">
                <a:solidFill>
                  <a:srgbClr val="FFFFFF"/>
                </a:solidFill>
                <a:latin typeface="Gotham"/>
                <a:cs typeface="Gotham"/>
              </a:rPr>
              <a:t>Proportion </a:t>
            </a:r>
            <a:r>
              <a:rPr sz="1050" b="1" spc="-10" dirty="0">
                <a:solidFill>
                  <a:srgbClr val="FFFFFF"/>
                </a:solidFill>
                <a:latin typeface="Gotham"/>
                <a:cs typeface="Gotham"/>
              </a:rPr>
              <a:t>of </a:t>
            </a:r>
            <a:r>
              <a:rPr sz="1050" b="1" spc="-15" dirty="0">
                <a:solidFill>
                  <a:srgbClr val="FFFFFF"/>
                </a:solidFill>
                <a:latin typeface="Gotham"/>
                <a:cs typeface="Gotham"/>
              </a:rPr>
              <a:t>employees  </a:t>
            </a:r>
            <a:r>
              <a:rPr sz="1050" b="1" spc="-10" dirty="0">
                <a:solidFill>
                  <a:srgbClr val="FFFFFF"/>
                </a:solidFill>
                <a:latin typeface="Gotham"/>
                <a:cs typeface="Gotham"/>
              </a:rPr>
              <a:t>receiving a</a:t>
            </a:r>
            <a:r>
              <a:rPr sz="1050" b="1" spc="30" dirty="0">
                <a:solidFill>
                  <a:srgbClr val="FFFFFF"/>
                </a:solidFill>
                <a:latin typeface="Gotham"/>
                <a:cs typeface="Gotham"/>
              </a:rPr>
              <a:t> </a:t>
            </a:r>
            <a:r>
              <a:rPr sz="1050" b="1" spc="-6" dirty="0">
                <a:solidFill>
                  <a:srgbClr val="FFFFFF"/>
                </a:solidFill>
                <a:latin typeface="Gotham"/>
                <a:cs typeface="Gotham"/>
              </a:rPr>
              <a:t>bonus:</a:t>
            </a:r>
            <a:endParaRPr lang="en-GB" sz="1050" b="1" spc="-6" dirty="0">
              <a:solidFill>
                <a:srgbClr val="FFFFFF"/>
              </a:solidFill>
              <a:latin typeface="Gotham"/>
              <a:cs typeface="Gotham"/>
            </a:endParaRPr>
          </a:p>
          <a:p>
            <a:pPr marL="12700" marR="5081">
              <a:spcBef>
                <a:spcPts val="100"/>
              </a:spcBef>
            </a:pPr>
            <a:endParaRPr lang="en-GB" sz="1050" b="1" spc="-6" dirty="0">
              <a:solidFill>
                <a:srgbClr val="FFFFFF"/>
              </a:solidFill>
              <a:latin typeface="Gotham"/>
              <a:cs typeface="Gotham"/>
            </a:endParaRPr>
          </a:p>
          <a:p>
            <a:pPr marL="12700" marR="5081">
              <a:spcBef>
                <a:spcPts val="100"/>
              </a:spcBef>
            </a:pPr>
            <a:r>
              <a:rPr lang="en-GB" sz="1400" b="1" spc="-6" dirty="0">
                <a:solidFill>
                  <a:srgbClr val="FFFFFF"/>
                </a:solidFill>
                <a:latin typeface="Gotham"/>
                <a:cs typeface="Gotham"/>
              </a:rPr>
              <a:t>Females	</a:t>
            </a:r>
            <a:r>
              <a:rPr lang="en-GB" sz="1400" b="1" dirty="0">
                <a:solidFill>
                  <a:srgbClr val="FC3AE5"/>
                </a:solidFill>
                <a:latin typeface="Gotham-Book"/>
              </a:rPr>
              <a:t>22.37%</a:t>
            </a:r>
          </a:p>
          <a:p>
            <a:pPr marL="12700" marR="5081">
              <a:spcBef>
                <a:spcPts val="100"/>
              </a:spcBef>
            </a:pPr>
            <a:r>
              <a:rPr lang="en-GB" sz="1400" b="1" spc="-6" dirty="0">
                <a:solidFill>
                  <a:srgbClr val="FFFFFF"/>
                </a:solidFill>
                <a:latin typeface="Gotham"/>
                <a:cs typeface="Gotham"/>
              </a:rPr>
              <a:t>Males	</a:t>
            </a:r>
            <a:r>
              <a:rPr lang="en-GB" sz="1400" b="1" dirty="0">
                <a:solidFill>
                  <a:srgbClr val="FC3AE5"/>
                </a:solidFill>
                <a:latin typeface="Gotham-Book"/>
              </a:rPr>
              <a:t>48.88%</a:t>
            </a:r>
            <a:endParaRPr sz="2500" b="1" dirty="0">
              <a:solidFill>
                <a:srgbClr val="FC3AE5"/>
              </a:solidFill>
              <a:latin typeface="Gotham-Book"/>
            </a:endParaRPr>
          </a:p>
        </p:txBody>
      </p:sp>
      <p:sp>
        <p:nvSpPr>
          <p:cNvPr id="30" name="object 30"/>
          <p:cNvSpPr txBox="1"/>
          <p:nvPr/>
        </p:nvSpPr>
        <p:spPr>
          <a:xfrm>
            <a:off x="8736047" y="4852697"/>
            <a:ext cx="1200150" cy="692497"/>
          </a:xfrm>
          <a:prstGeom prst="rect">
            <a:avLst/>
          </a:prstGeom>
        </p:spPr>
        <p:txBody>
          <a:bodyPr vert="horz" wrap="square" lIns="0" tIns="12700" rIns="0" bIns="0" rtlCol="0">
            <a:spAutoFit/>
          </a:bodyPr>
          <a:lstStyle/>
          <a:p>
            <a:pPr marL="12700">
              <a:lnSpc>
                <a:spcPts val="1465"/>
              </a:lnSpc>
              <a:spcBef>
                <a:spcPts val="100"/>
              </a:spcBef>
            </a:pPr>
            <a:r>
              <a:rPr sz="1300" dirty="0">
                <a:solidFill>
                  <a:srgbClr val="FFFFFF"/>
                </a:solidFill>
                <a:latin typeface="Gotham"/>
                <a:cs typeface="Gotham"/>
              </a:rPr>
              <a:t>Median</a:t>
            </a:r>
            <a:endParaRPr sz="1300" dirty="0">
              <a:latin typeface="Gotham"/>
              <a:cs typeface="Gotham"/>
            </a:endParaRPr>
          </a:p>
          <a:p>
            <a:pPr marL="12700">
              <a:lnSpc>
                <a:spcPts val="880"/>
              </a:lnSpc>
            </a:pPr>
            <a:r>
              <a:rPr sz="900" b="1" dirty="0">
                <a:solidFill>
                  <a:srgbClr val="FFFFFF"/>
                </a:solidFill>
                <a:latin typeface="Gotham"/>
                <a:cs typeface="Gotham"/>
              </a:rPr>
              <a:t>Gender </a:t>
            </a:r>
            <a:r>
              <a:rPr lang="en-GB" sz="900" b="1" spc="-25" dirty="0">
                <a:solidFill>
                  <a:srgbClr val="FFFFFF"/>
                </a:solidFill>
                <a:latin typeface="Gotham"/>
                <a:cs typeface="Gotham"/>
              </a:rPr>
              <a:t>Bonus</a:t>
            </a:r>
            <a:r>
              <a:rPr sz="900" b="1" spc="15" dirty="0">
                <a:solidFill>
                  <a:srgbClr val="FFFFFF"/>
                </a:solidFill>
                <a:latin typeface="Gotham"/>
                <a:cs typeface="Gotham"/>
              </a:rPr>
              <a:t> </a:t>
            </a:r>
            <a:r>
              <a:rPr sz="900" b="1" dirty="0">
                <a:solidFill>
                  <a:srgbClr val="FFFFFF"/>
                </a:solidFill>
                <a:latin typeface="Gotham"/>
                <a:cs typeface="Gotham"/>
              </a:rPr>
              <a:t>Gap:</a:t>
            </a:r>
            <a:endParaRPr sz="900" dirty="0">
              <a:latin typeface="Gotham"/>
              <a:cs typeface="Gotham"/>
            </a:endParaRPr>
          </a:p>
          <a:p>
            <a:pPr marL="19685">
              <a:lnSpc>
                <a:spcPts val="2895"/>
              </a:lnSpc>
            </a:pPr>
            <a:r>
              <a:rPr lang="en-GB" sz="2500" spc="-35" dirty="0">
                <a:solidFill>
                  <a:srgbClr val="FC3AE5"/>
                </a:solidFill>
                <a:latin typeface="Gotham"/>
                <a:cs typeface="Gotham"/>
              </a:rPr>
              <a:t>46.9</a:t>
            </a:r>
            <a:r>
              <a:rPr sz="2500" spc="-35" dirty="0">
                <a:solidFill>
                  <a:srgbClr val="FC3AE5"/>
                </a:solidFill>
                <a:latin typeface="Gotham"/>
                <a:cs typeface="Gotham"/>
              </a:rPr>
              <a:t>%</a:t>
            </a:r>
            <a:endParaRPr sz="2500" dirty="0">
              <a:solidFill>
                <a:srgbClr val="FC3AE5"/>
              </a:solidFill>
              <a:latin typeface="Gotham"/>
              <a:cs typeface="Gotham"/>
            </a:endParaRPr>
          </a:p>
        </p:txBody>
      </p:sp>
      <p:sp>
        <p:nvSpPr>
          <p:cNvPr id="31" name="object 31"/>
          <p:cNvSpPr txBox="1"/>
          <p:nvPr/>
        </p:nvSpPr>
        <p:spPr>
          <a:xfrm>
            <a:off x="7331707" y="4852698"/>
            <a:ext cx="1024890" cy="692497"/>
          </a:xfrm>
          <a:prstGeom prst="rect">
            <a:avLst/>
          </a:prstGeom>
        </p:spPr>
        <p:txBody>
          <a:bodyPr vert="horz" wrap="square" lIns="0" tIns="12700" rIns="0" bIns="0" rtlCol="0">
            <a:spAutoFit/>
          </a:bodyPr>
          <a:lstStyle/>
          <a:p>
            <a:pPr marL="12700">
              <a:lnSpc>
                <a:spcPts val="1465"/>
              </a:lnSpc>
              <a:spcBef>
                <a:spcPts val="100"/>
              </a:spcBef>
            </a:pPr>
            <a:r>
              <a:rPr sz="1300" dirty="0">
                <a:solidFill>
                  <a:schemeClr val="bg1"/>
                </a:solidFill>
                <a:latin typeface="Gotham-Book"/>
                <a:cs typeface="Gotham-Book"/>
              </a:rPr>
              <a:t>Mean</a:t>
            </a:r>
          </a:p>
          <a:p>
            <a:pPr marL="12700">
              <a:lnSpc>
                <a:spcPts val="910"/>
              </a:lnSpc>
            </a:pPr>
            <a:r>
              <a:rPr sz="900" dirty="0">
                <a:solidFill>
                  <a:schemeClr val="bg1"/>
                </a:solidFill>
                <a:latin typeface="Gotham-Book"/>
                <a:cs typeface="Gotham-Book"/>
              </a:rPr>
              <a:t>Gender </a:t>
            </a:r>
            <a:r>
              <a:rPr lang="en-GB" sz="900" spc="-10" dirty="0">
                <a:solidFill>
                  <a:schemeClr val="bg1"/>
                </a:solidFill>
                <a:latin typeface="Gotham-Book"/>
                <a:cs typeface="Gotham-Book"/>
              </a:rPr>
              <a:t>Bonus </a:t>
            </a:r>
            <a:r>
              <a:rPr sz="900" spc="-95" dirty="0">
                <a:solidFill>
                  <a:schemeClr val="bg1"/>
                </a:solidFill>
                <a:latin typeface="Gotham-Book"/>
                <a:cs typeface="Gotham-Book"/>
              </a:rPr>
              <a:t> </a:t>
            </a:r>
            <a:r>
              <a:rPr sz="900" dirty="0">
                <a:solidFill>
                  <a:schemeClr val="bg1"/>
                </a:solidFill>
                <a:latin typeface="Gotham-Book"/>
                <a:cs typeface="Gotham-Book"/>
              </a:rPr>
              <a:t>Gap:</a:t>
            </a:r>
          </a:p>
          <a:p>
            <a:pPr marL="12700">
              <a:lnSpc>
                <a:spcPts val="2925"/>
              </a:lnSpc>
            </a:pPr>
            <a:r>
              <a:rPr lang="en-GB" sz="2500" dirty="0">
                <a:solidFill>
                  <a:srgbClr val="FC3AE5"/>
                </a:solidFill>
                <a:latin typeface="Gotham-Book"/>
                <a:cs typeface="Gotham-Book"/>
              </a:rPr>
              <a:t>53.92</a:t>
            </a:r>
            <a:r>
              <a:rPr sz="2500" dirty="0">
                <a:solidFill>
                  <a:srgbClr val="FC3AE5"/>
                </a:solidFill>
                <a:latin typeface="Gotham-Book"/>
                <a:cs typeface="Gotham-Book"/>
              </a:rPr>
              <a:t>%</a:t>
            </a:r>
          </a:p>
        </p:txBody>
      </p:sp>
      <p:sp>
        <p:nvSpPr>
          <p:cNvPr id="32" name="object 32"/>
          <p:cNvSpPr/>
          <p:nvPr/>
        </p:nvSpPr>
        <p:spPr>
          <a:xfrm>
            <a:off x="8302499" y="7173007"/>
            <a:ext cx="1769110" cy="273050"/>
          </a:xfrm>
          <a:custGeom>
            <a:avLst/>
            <a:gdLst/>
            <a:ahLst/>
            <a:cxnLst/>
            <a:rect l="l" t="t" r="r" b="b"/>
            <a:pathLst>
              <a:path w="1769109" h="273050">
                <a:moveTo>
                  <a:pt x="884250" y="0"/>
                </a:moveTo>
                <a:lnTo>
                  <a:pt x="807954" y="499"/>
                </a:lnTo>
                <a:lnTo>
                  <a:pt x="733460" y="1972"/>
                </a:lnTo>
                <a:lnTo>
                  <a:pt x="661034" y="4377"/>
                </a:lnTo>
                <a:lnTo>
                  <a:pt x="590941" y="7672"/>
                </a:lnTo>
                <a:lnTo>
                  <a:pt x="523446" y="11818"/>
                </a:lnTo>
                <a:lnTo>
                  <a:pt x="458815" y="16773"/>
                </a:lnTo>
                <a:lnTo>
                  <a:pt x="397314" y="22496"/>
                </a:lnTo>
                <a:lnTo>
                  <a:pt x="339207" y="28946"/>
                </a:lnTo>
                <a:lnTo>
                  <a:pt x="284760" y="36083"/>
                </a:lnTo>
                <a:lnTo>
                  <a:pt x="234239" y="43866"/>
                </a:lnTo>
                <a:lnTo>
                  <a:pt x="187909" y="52254"/>
                </a:lnTo>
                <a:lnTo>
                  <a:pt x="146035" y="61205"/>
                </a:lnTo>
                <a:lnTo>
                  <a:pt x="108884" y="70679"/>
                </a:lnTo>
                <a:lnTo>
                  <a:pt x="49808" y="91034"/>
                </a:lnTo>
                <a:lnTo>
                  <a:pt x="12806" y="112990"/>
                </a:lnTo>
                <a:lnTo>
                  <a:pt x="0" y="136220"/>
                </a:lnTo>
                <a:lnTo>
                  <a:pt x="3245" y="147976"/>
                </a:lnTo>
                <a:lnTo>
                  <a:pt x="49808" y="181412"/>
                </a:lnTo>
                <a:lnTo>
                  <a:pt x="108884" y="201769"/>
                </a:lnTo>
                <a:lnTo>
                  <a:pt x="146035" y="211244"/>
                </a:lnTo>
                <a:lnTo>
                  <a:pt x="187909" y="220196"/>
                </a:lnTo>
                <a:lnTo>
                  <a:pt x="234239" y="228584"/>
                </a:lnTo>
                <a:lnTo>
                  <a:pt x="284760" y="236367"/>
                </a:lnTo>
                <a:lnTo>
                  <a:pt x="339207" y="243505"/>
                </a:lnTo>
                <a:lnTo>
                  <a:pt x="397314" y="249956"/>
                </a:lnTo>
                <a:lnTo>
                  <a:pt x="458815" y="255679"/>
                </a:lnTo>
                <a:lnTo>
                  <a:pt x="523446" y="260634"/>
                </a:lnTo>
                <a:lnTo>
                  <a:pt x="590941" y="264780"/>
                </a:lnTo>
                <a:lnTo>
                  <a:pt x="661034" y="268075"/>
                </a:lnTo>
                <a:lnTo>
                  <a:pt x="733460" y="270480"/>
                </a:lnTo>
                <a:lnTo>
                  <a:pt x="807954" y="271953"/>
                </a:lnTo>
                <a:lnTo>
                  <a:pt x="884250" y="272453"/>
                </a:lnTo>
                <a:lnTo>
                  <a:pt x="960546" y="271953"/>
                </a:lnTo>
                <a:lnTo>
                  <a:pt x="1035039" y="270480"/>
                </a:lnTo>
                <a:lnTo>
                  <a:pt x="1107465" y="268075"/>
                </a:lnTo>
                <a:lnTo>
                  <a:pt x="1177559" y="264780"/>
                </a:lnTo>
                <a:lnTo>
                  <a:pt x="1245053" y="260634"/>
                </a:lnTo>
                <a:lnTo>
                  <a:pt x="1309684" y="255679"/>
                </a:lnTo>
                <a:lnTo>
                  <a:pt x="1371186" y="249956"/>
                </a:lnTo>
                <a:lnTo>
                  <a:pt x="1429293" y="243505"/>
                </a:lnTo>
                <a:lnTo>
                  <a:pt x="1483739" y="236367"/>
                </a:lnTo>
                <a:lnTo>
                  <a:pt x="1534260" y="228584"/>
                </a:lnTo>
                <a:lnTo>
                  <a:pt x="1580590" y="220196"/>
                </a:lnTo>
                <a:lnTo>
                  <a:pt x="1622464" y="211244"/>
                </a:lnTo>
                <a:lnTo>
                  <a:pt x="1659616" y="201769"/>
                </a:lnTo>
                <a:lnTo>
                  <a:pt x="1718691" y="181412"/>
                </a:lnTo>
                <a:lnTo>
                  <a:pt x="1755694" y="159453"/>
                </a:lnTo>
                <a:lnTo>
                  <a:pt x="1768500" y="136220"/>
                </a:lnTo>
                <a:lnTo>
                  <a:pt x="1765254" y="124466"/>
                </a:lnTo>
                <a:lnTo>
                  <a:pt x="1718691" y="91034"/>
                </a:lnTo>
                <a:lnTo>
                  <a:pt x="1659616" y="70679"/>
                </a:lnTo>
                <a:lnTo>
                  <a:pt x="1622464" y="61205"/>
                </a:lnTo>
                <a:lnTo>
                  <a:pt x="1580590" y="52254"/>
                </a:lnTo>
                <a:lnTo>
                  <a:pt x="1534260" y="43866"/>
                </a:lnTo>
                <a:lnTo>
                  <a:pt x="1483739" y="36083"/>
                </a:lnTo>
                <a:lnTo>
                  <a:pt x="1429293" y="28946"/>
                </a:lnTo>
                <a:lnTo>
                  <a:pt x="1371186" y="22496"/>
                </a:lnTo>
                <a:lnTo>
                  <a:pt x="1309684" y="16773"/>
                </a:lnTo>
                <a:lnTo>
                  <a:pt x="1245053" y="11818"/>
                </a:lnTo>
                <a:lnTo>
                  <a:pt x="1177559" y="7672"/>
                </a:lnTo>
                <a:lnTo>
                  <a:pt x="1107465" y="4377"/>
                </a:lnTo>
                <a:lnTo>
                  <a:pt x="1035039" y="1972"/>
                </a:lnTo>
                <a:lnTo>
                  <a:pt x="960546" y="499"/>
                </a:lnTo>
                <a:lnTo>
                  <a:pt x="884250" y="0"/>
                </a:lnTo>
                <a:close/>
              </a:path>
            </a:pathLst>
          </a:custGeom>
          <a:solidFill>
            <a:srgbClr val="004685"/>
          </a:solidFill>
        </p:spPr>
        <p:txBody>
          <a:bodyPr wrap="square" lIns="0" tIns="0" rIns="0" bIns="0" rtlCol="0"/>
          <a:lstStyle/>
          <a:p>
            <a:endParaRPr sz="1653"/>
          </a:p>
        </p:txBody>
      </p:sp>
      <p:pic>
        <p:nvPicPr>
          <p:cNvPr id="34" name="Picture 33">
            <a:extLst>
              <a:ext uri="{FF2B5EF4-FFF2-40B4-BE49-F238E27FC236}">
                <a16:creationId xmlns:a16="http://schemas.microsoft.com/office/drawing/2014/main" id="{A78AC5DD-FEFC-468F-A32D-10C62696600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354525" y="6909239"/>
            <a:ext cx="1134782" cy="413815"/>
          </a:xfrm>
          <a:prstGeom prst="rect">
            <a:avLst/>
          </a:prstGeom>
        </p:spPr>
      </p:pic>
      <p:sp>
        <p:nvSpPr>
          <p:cNvPr id="33" name="object 8">
            <a:extLst>
              <a:ext uri="{FF2B5EF4-FFF2-40B4-BE49-F238E27FC236}">
                <a16:creationId xmlns:a16="http://schemas.microsoft.com/office/drawing/2014/main" id="{7039F76D-75A8-472A-8D8A-A8F7A3527028}"/>
              </a:ext>
            </a:extLst>
          </p:cNvPr>
          <p:cNvSpPr txBox="1"/>
          <p:nvPr/>
        </p:nvSpPr>
        <p:spPr>
          <a:xfrm>
            <a:off x="4484800" y="2986935"/>
            <a:ext cx="5807094" cy="833562"/>
          </a:xfrm>
          <a:prstGeom prst="rect">
            <a:avLst/>
          </a:prstGeom>
        </p:spPr>
        <p:txBody>
          <a:bodyPr vert="horz" wrap="square" lIns="0" tIns="12700" rIns="0" bIns="0" rtlCol="0">
            <a:spAutoFit/>
          </a:bodyPr>
          <a:lstStyle/>
          <a:p>
            <a:pPr marL="12700" marR="197488">
              <a:spcBef>
                <a:spcPts val="100"/>
              </a:spcBef>
            </a:pPr>
            <a:r>
              <a:rPr lang="en-GB" sz="1050" dirty="0">
                <a:solidFill>
                  <a:schemeClr val="bg1"/>
                </a:solidFill>
                <a:latin typeface="Gotham-Book"/>
              </a:rPr>
              <a:t>Our pay gaps are now low, and we are pleased that, over the years, we have been able to see them come down. </a:t>
            </a:r>
          </a:p>
          <a:p>
            <a:pPr marL="12700" marR="197488">
              <a:spcBef>
                <a:spcPts val="100"/>
              </a:spcBef>
            </a:pPr>
            <a:r>
              <a:rPr lang="en-GB" sz="1050" spc="-10" dirty="0">
                <a:solidFill>
                  <a:schemeClr val="bg1"/>
                </a:solidFill>
                <a:latin typeface="Gotham-Book"/>
                <a:cs typeface="Gotham-Book"/>
              </a:rPr>
              <a:t>Our overall Gender Pay Gap figure is predominantly driven by the fact that we have the highest proportion of women in our flexible and part-time workforce, where the works attracts comparatively lower pay. </a:t>
            </a:r>
            <a:endParaRPr sz="1050" dirty="0">
              <a:solidFill>
                <a:schemeClr val="bg1"/>
              </a:solidFill>
              <a:latin typeface="Gotham-Book"/>
              <a:cs typeface="Gotham-Book"/>
            </a:endParaRPr>
          </a:p>
        </p:txBody>
      </p:sp>
      <p:sp>
        <p:nvSpPr>
          <p:cNvPr id="19" name="TextBox 18">
            <a:extLst>
              <a:ext uri="{FF2B5EF4-FFF2-40B4-BE49-F238E27FC236}">
                <a16:creationId xmlns:a16="http://schemas.microsoft.com/office/drawing/2014/main" id="{97D42058-45A6-4286-B1E9-272B649D9814}"/>
              </a:ext>
            </a:extLst>
          </p:cNvPr>
          <p:cNvSpPr txBox="1"/>
          <p:nvPr/>
        </p:nvSpPr>
        <p:spPr>
          <a:xfrm>
            <a:off x="4374293" y="6636570"/>
            <a:ext cx="3047903" cy="707886"/>
          </a:xfrm>
          <a:prstGeom prst="rect">
            <a:avLst/>
          </a:prstGeom>
          <a:noFill/>
        </p:spPr>
        <p:txBody>
          <a:bodyPr wrap="square" rtlCol="0">
            <a:spAutoFit/>
          </a:bodyPr>
          <a:lstStyle/>
          <a:p>
            <a:r>
              <a:rPr lang="en-GB" sz="1000">
                <a:solidFill>
                  <a:schemeClr val="bg1"/>
                </a:solidFill>
                <a:latin typeface="Gotham-Book"/>
              </a:rPr>
              <a:t>The bonus gap is also driven by the fact that we have a higher proportion of women in our flexible and part-time workforce and are therefore receiving only a proportion of the fulltime bonus. </a:t>
            </a:r>
          </a:p>
        </p:txBody>
      </p:sp>
      <p:sp>
        <p:nvSpPr>
          <p:cNvPr id="11" name="Rectangle 10">
            <a:extLst>
              <a:ext uri="{FF2B5EF4-FFF2-40B4-BE49-F238E27FC236}">
                <a16:creationId xmlns:a16="http://schemas.microsoft.com/office/drawing/2014/main" id="{99697CAD-EDA8-40D4-A56C-F32B5BDCB6AD}"/>
              </a:ext>
            </a:extLst>
          </p:cNvPr>
          <p:cNvSpPr/>
          <p:nvPr/>
        </p:nvSpPr>
        <p:spPr>
          <a:xfrm>
            <a:off x="386618" y="2883792"/>
            <a:ext cx="2894464" cy="795667"/>
          </a:xfrm>
          <a:prstGeom prst="rect">
            <a:avLst/>
          </a:prstGeom>
        </p:spPr>
        <p:txBody>
          <a:bodyPr wrap="square">
            <a:spAutoFit/>
          </a:bodyPr>
          <a:lstStyle/>
          <a:p>
            <a:pPr marL="12700" marR="5081">
              <a:lnSpc>
                <a:spcPct val="103000"/>
              </a:lnSpc>
              <a:spcBef>
                <a:spcPts val="55"/>
              </a:spcBef>
            </a:pPr>
            <a:r>
              <a:rPr lang="en-GB" sz="1600" b="1" dirty="0">
                <a:solidFill>
                  <a:srgbClr val="58595B"/>
                </a:solidFill>
                <a:latin typeface="Gotham"/>
                <a:cs typeface="Gotham"/>
              </a:rPr>
              <a:t>Our median pay gap is 4.46%</a:t>
            </a:r>
          </a:p>
          <a:p>
            <a:pPr marL="12700" marR="5081">
              <a:lnSpc>
                <a:spcPct val="103000"/>
              </a:lnSpc>
              <a:spcBef>
                <a:spcPts val="55"/>
              </a:spcBef>
            </a:pPr>
            <a:br>
              <a:rPr lang="en-GB" sz="1600" b="1" dirty="0">
                <a:solidFill>
                  <a:srgbClr val="58595B"/>
                </a:solidFill>
                <a:latin typeface="Gotham"/>
                <a:cs typeface="Gotham"/>
              </a:rPr>
            </a:br>
            <a:endParaRPr lang="en-GB" sz="1200" b="1" dirty="0">
              <a:solidFill>
                <a:srgbClr val="FC3AE5"/>
              </a:solidFill>
              <a:latin typeface="Gotham"/>
              <a:cs typeface="Gotham"/>
            </a:endParaRPr>
          </a:p>
        </p:txBody>
      </p:sp>
      <p:sp>
        <p:nvSpPr>
          <p:cNvPr id="21" name="TextBox 20">
            <a:extLst>
              <a:ext uri="{FF2B5EF4-FFF2-40B4-BE49-F238E27FC236}">
                <a16:creationId xmlns:a16="http://schemas.microsoft.com/office/drawing/2014/main" id="{1AD8B80D-7232-489C-B795-0FDDE171DECF}"/>
              </a:ext>
            </a:extLst>
          </p:cNvPr>
          <p:cNvSpPr txBox="1"/>
          <p:nvPr/>
        </p:nvSpPr>
        <p:spPr>
          <a:xfrm>
            <a:off x="7268524" y="4041524"/>
            <a:ext cx="2763203" cy="707886"/>
          </a:xfrm>
          <a:prstGeom prst="rect">
            <a:avLst/>
          </a:prstGeom>
          <a:noFill/>
        </p:spPr>
        <p:txBody>
          <a:bodyPr wrap="square" rtlCol="0">
            <a:spAutoFit/>
          </a:bodyPr>
          <a:lstStyle/>
          <a:p>
            <a:r>
              <a:rPr lang="en-GB" sz="1000" spc="-20">
                <a:solidFill>
                  <a:srgbClr val="FFFFFF"/>
                </a:solidFill>
                <a:latin typeface="Gotham-Book"/>
              </a:rPr>
              <a:t>Another factor affecting the gap is that one of our larger technology sales accounts, which is bonus driven, is male dominated – this affects both the pay and bonus gap.</a:t>
            </a:r>
          </a:p>
        </p:txBody>
      </p:sp>
      <p:pic>
        <p:nvPicPr>
          <p:cNvPr id="28" name="Picture 27">
            <a:extLst>
              <a:ext uri="{FF2B5EF4-FFF2-40B4-BE49-F238E27FC236}">
                <a16:creationId xmlns:a16="http://schemas.microsoft.com/office/drawing/2014/main" id="{FF8761E4-8027-46AA-85A9-83275F0351AA}"/>
              </a:ext>
            </a:extLst>
          </p:cNvPr>
          <p:cNvPicPr>
            <a:picLocks noChangeAspect="1"/>
          </p:cNvPicPr>
          <p:nvPr/>
        </p:nvPicPr>
        <p:blipFill>
          <a:blip r:embed="rId5"/>
          <a:stretch>
            <a:fillRect/>
          </a:stretch>
        </p:blipFill>
        <p:spPr>
          <a:xfrm>
            <a:off x="8836694" y="235511"/>
            <a:ext cx="1645789" cy="42232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28575"/>
            <a:ext cx="3773023" cy="7591425"/>
          </a:xfrm>
          <a:custGeom>
            <a:avLst/>
            <a:gdLst/>
            <a:ahLst/>
            <a:cxnLst/>
            <a:rect l="l" t="t" r="r" b="b"/>
            <a:pathLst>
              <a:path w="3762375" h="7560309">
                <a:moveTo>
                  <a:pt x="0" y="7560005"/>
                </a:moveTo>
                <a:lnTo>
                  <a:pt x="3761994" y="7560005"/>
                </a:lnTo>
                <a:lnTo>
                  <a:pt x="3761994" y="0"/>
                </a:lnTo>
                <a:lnTo>
                  <a:pt x="0" y="0"/>
                </a:lnTo>
                <a:lnTo>
                  <a:pt x="0" y="7560005"/>
                </a:lnTo>
                <a:close/>
              </a:path>
            </a:pathLst>
          </a:custGeom>
          <a:solidFill>
            <a:srgbClr val="004685"/>
          </a:solidFill>
        </p:spPr>
        <p:txBody>
          <a:bodyPr wrap="square" lIns="0" tIns="0" rIns="0" bIns="0" rtlCol="0"/>
          <a:lstStyle/>
          <a:p>
            <a:endParaRPr sz="1653"/>
          </a:p>
        </p:txBody>
      </p:sp>
      <p:sp>
        <p:nvSpPr>
          <p:cNvPr id="3" name="object 3"/>
          <p:cNvSpPr txBox="1"/>
          <p:nvPr/>
        </p:nvSpPr>
        <p:spPr>
          <a:xfrm>
            <a:off x="9900666" y="7247393"/>
            <a:ext cx="84455" cy="151323"/>
          </a:xfrm>
          <a:prstGeom prst="rect">
            <a:avLst/>
          </a:prstGeom>
        </p:spPr>
        <p:txBody>
          <a:bodyPr vert="horz" wrap="square" lIns="0" tIns="12700" rIns="0" bIns="0" rtlCol="0">
            <a:spAutoFit/>
          </a:bodyPr>
          <a:lstStyle/>
          <a:p>
            <a:pPr marL="12700">
              <a:spcBef>
                <a:spcPts val="100"/>
              </a:spcBef>
            </a:pPr>
            <a:r>
              <a:rPr lang="en-GB" sz="900" dirty="0">
                <a:solidFill>
                  <a:srgbClr val="58595B"/>
                </a:solidFill>
                <a:latin typeface="Myriad Pro"/>
                <a:cs typeface="Myriad Pro"/>
              </a:rPr>
              <a:t>4</a:t>
            </a:r>
            <a:endParaRPr sz="900" dirty="0">
              <a:latin typeface="Myriad Pro"/>
              <a:cs typeface="Myriad Pro"/>
            </a:endParaRPr>
          </a:p>
        </p:txBody>
      </p:sp>
      <p:sp>
        <p:nvSpPr>
          <p:cNvPr id="4" name="object 4"/>
          <p:cNvSpPr/>
          <p:nvPr/>
        </p:nvSpPr>
        <p:spPr>
          <a:xfrm>
            <a:off x="248261" y="2139512"/>
            <a:ext cx="123037" cy="115214"/>
          </a:xfrm>
          <a:prstGeom prst="rect">
            <a:avLst/>
          </a:prstGeom>
          <a:blipFill>
            <a:blip r:embed="rId3" cstate="print"/>
            <a:stretch>
              <a:fillRect/>
            </a:stretch>
          </a:blipFill>
        </p:spPr>
        <p:txBody>
          <a:bodyPr wrap="square" lIns="0" tIns="0" rIns="0" bIns="0" rtlCol="0"/>
          <a:lstStyle/>
          <a:p>
            <a:endParaRPr sz="1653"/>
          </a:p>
        </p:txBody>
      </p:sp>
      <p:sp>
        <p:nvSpPr>
          <p:cNvPr id="11" name="object 11"/>
          <p:cNvSpPr txBox="1">
            <a:spLocks noGrp="1"/>
          </p:cNvSpPr>
          <p:nvPr>
            <p:ph type="title"/>
          </p:nvPr>
        </p:nvSpPr>
        <p:spPr>
          <a:xfrm>
            <a:off x="707299" y="661583"/>
            <a:ext cx="2343150" cy="566822"/>
          </a:xfrm>
          <a:prstGeom prst="rect">
            <a:avLst/>
          </a:prstGeom>
        </p:spPr>
        <p:txBody>
          <a:bodyPr vert="horz" wrap="square" lIns="0" tIns="12700" rIns="0" bIns="0" rtlCol="0">
            <a:spAutoFit/>
          </a:bodyPr>
          <a:lstStyle/>
          <a:p>
            <a:pPr marL="12700" marR="5081">
              <a:spcBef>
                <a:spcPts val="100"/>
              </a:spcBef>
            </a:pPr>
            <a:r>
              <a:rPr sz="1800" spc="110"/>
              <a:t>WHY ARE </a:t>
            </a:r>
            <a:r>
              <a:rPr sz="1800" spc="135"/>
              <a:t>THERE  </a:t>
            </a:r>
            <a:r>
              <a:rPr sz="1800" spc="150"/>
              <a:t>DIFFERENCES?</a:t>
            </a:r>
            <a:endParaRPr sz="1800"/>
          </a:p>
        </p:txBody>
      </p:sp>
      <p:sp>
        <p:nvSpPr>
          <p:cNvPr id="16" name="object 16"/>
          <p:cNvSpPr txBox="1"/>
          <p:nvPr/>
        </p:nvSpPr>
        <p:spPr>
          <a:xfrm>
            <a:off x="4021284" y="1749459"/>
            <a:ext cx="6537237" cy="505267"/>
          </a:xfrm>
          <a:prstGeom prst="rect">
            <a:avLst/>
          </a:prstGeom>
        </p:spPr>
        <p:txBody>
          <a:bodyPr vert="horz" wrap="square" lIns="0" tIns="12700" rIns="0" bIns="0" rtlCol="0">
            <a:spAutoFit/>
          </a:bodyPr>
          <a:lstStyle/>
          <a:p>
            <a:pPr marL="12700" marR="132082">
              <a:spcBef>
                <a:spcPts val="100"/>
              </a:spcBef>
            </a:pPr>
            <a:r>
              <a:rPr sz="1200" b="1" spc="-10" dirty="0">
                <a:solidFill>
                  <a:srgbClr val="58595B"/>
                </a:solidFill>
                <a:latin typeface="Gotham"/>
                <a:cs typeface="Gotham"/>
              </a:rPr>
              <a:t>Proportion of males and females </a:t>
            </a:r>
            <a:r>
              <a:rPr sz="1200" b="1" spc="-35" dirty="0">
                <a:solidFill>
                  <a:srgbClr val="58595B"/>
                </a:solidFill>
                <a:latin typeface="Gotham"/>
                <a:cs typeface="Gotham"/>
              </a:rPr>
              <a:t>by  </a:t>
            </a:r>
            <a:r>
              <a:rPr sz="1200" b="1" spc="-25" dirty="0">
                <a:solidFill>
                  <a:srgbClr val="58595B"/>
                </a:solidFill>
                <a:latin typeface="Gotham"/>
                <a:cs typeface="Gotham"/>
              </a:rPr>
              <a:t>pay</a:t>
            </a:r>
            <a:r>
              <a:rPr sz="1200" b="1" spc="15" dirty="0">
                <a:solidFill>
                  <a:srgbClr val="58595B"/>
                </a:solidFill>
                <a:latin typeface="Gotham"/>
                <a:cs typeface="Gotham"/>
              </a:rPr>
              <a:t> </a:t>
            </a:r>
            <a:r>
              <a:rPr sz="1200" b="1" spc="-6" dirty="0">
                <a:solidFill>
                  <a:srgbClr val="58595B"/>
                </a:solidFill>
                <a:latin typeface="Gotham"/>
                <a:cs typeface="Gotham"/>
              </a:rPr>
              <a:t>quartile</a:t>
            </a:r>
            <a:endParaRPr sz="1200" dirty="0">
              <a:latin typeface="Gotham"/>
              <a:cs typeface="Gotham"/>
            </a:endParaRPr>
          </a:p>
          <a:p>
            <a:pPr marL="12700" marR="5081">
              <a:spcBef>
                <a:spcPts val="1160"/>
              </a:spcBef>
            </a:pPr>
            <a:r>
              <a:rPr sz="1000" spc="-6" dirty="0">
                <a:solidFill>
                  <a:srgbClr val="58595B"/>
                </a:solidFill>
                <a:latin typeface="Gotham-Book"/>
                <a:cs typeface="Gotham-Book"/>
              </a:rPr>
              <a:t>This </a:t>
            </a:r>
            <a:r>
              <a:rPr sz="1000" dirty="0">
                <a:solidFill>
                  <a:srgbClr val="58595B"/>
                </a:solidFill>
                <a:latin typeface="Gotham-Book"/>
                <a:cs typeface="Gotham-Book"/>
              </a:rPr>
              <a:t>is the </a:t>
            </a:r>
            <a:r>
              <a:rPr sz="1000" spc="-6" dirty="0">
                <a:solidFill>
                  <a:srgbClr val="58595B"/>
                </a:solidFill>
                <a:latin typeface="Gotham-Book"/>
                <a:cs typeface="Gotham-Book"/>
              </a:rPr>
              <a:t>percentage </a:t>
            </a:r>
            <a:r>
              <a:rPr sz="1000" dirty="0">
                <a:solidFill>
                  <a:srgbClr val="58595B"/>
                </a:solidFill>
                <a:latin typeface="Gotham-Book"/>
                <a:cs typeface="Gotham-Book"/>
              </a:rPr>
              <a:t>of male and </a:t>
            </a:r>
            <a:r>
              <a:rPr sz="1000" spc="-6" dirty="0">
                <a:solidFill>
                  <a:srgbClr val="58595B"/>
                </a:solidFill>
                <a:latin typeface="Gotham-Book"/>
                <a:cs typeface="Gotham-Book"/>
              </a:rPr>
              <a:t>female  </a:t>
            </a:r>
            <a:r>
              <a:rPr sz="1000" spc="-10" dirty="0">
                <a:solidFill>
                  <a:srgbClr val="58595B"/>
                </a:solidFill>
                <a:latin typeface="Gotham-Book"/>
                <a:cs typeface="Gotham-Book"/>
              </a:rPr>
              <a:t>employees </a:t>
            </a:r>
            <a:r>
              <a:rPr sz="1000" dirty="0">
                <a:solidFill>
                  <a:srgbClr val="58595B"/>
                </a:solidFill>
                <a:latin typeface="Gotham-Book"/>
                <a:cs typeface="Gotham-Book"/>
              </a:rPr>
              <a:t>in </a:t>
            </a:r>
            <a:r>
              <a:rPr sz="1000" spc="-6" dirty="0">
                <a:solidFill>
                  <a:srgbClr val="58595B"/>
                </a:solidFill>
                <a:latin typeface="Gotham-Book"/>
                <a:cs typeface="Gotham-Book"/>
              </a:rPr>
              <a:t>four </a:t>
            </a:r>
            <a:r>
              <a:rPr sz="1000" dirty="0">
                <a:solidFill>
                  <a:srgbClr val="58595B"/>
                </a:solidFill>
                <a:latin typeface="Gotham-Book"/>
                <a:cs typeface="Gotham-Book"/>
              </a:rPr>
              <a:t>quartile </a:t>
            </a:r>
            <a:r>
              <a:rPr sz="1000" spc="-10" dirty="0">
                <a:solidFill>
                  <a:srgbClr val="58595B"/>
                </a:solidFill>
                <a:latin typeface="Gotham-Book"/>
                <a:cs typeface="Gotham-Book"/>
              </a:rPr>
              <a:t>pay </a:t>
            </a:r>
            <a:r>
              <a:rPr sz="1000" dirty="0">
                <a:solidFill>
                  <a:srgbClr val="58595B"/>
                </a:solidFill>
                <a:latin typeface="Gotham-Book"/>
                <a:cs typeface="Gotham-Book"/>
              </a:rPr>
              <a:t>bands,  </a:t>
            </a:r>
            <a:r>
              <a:rPr sz="1000" spc="-6" dirty="0">
                <a:solidFill>
                  <a:srgbClr val="58595B"/>
                </a:solidFill>
                <a:latin typeface="Gotham-Book"/>
                <a:cs typeface="Gotham-Book"/>
              </a:rPr>
              <a:t>(dividing </a:t>
            </a:r>
            <a:r>
              <a:rPr sz="1000" dirty="0">
                <a:solidFill>
                  <a:srgbClr val="58595B"/>
                </a:solidFill>
                <a:latin typeface="Gotham-Book"/>
                <a:cs typeface="Gotham-Book"/>
              </a:rPr>
              <a:t>our </a:t>
            </a:r>
            <a:r>
              <a:rPr sz="1000" spc="-10" dirty="0">
                <a:solidFill>
                  <a:srgbClr val="58595B"/>
                </a:solidFill>
                <a:latin typeface="Gotham-Book"/>
                <a:cs typeface="Gotham-Book"/>
              </a:rPr>
              <a:t>workforce </a:t>
            </a:r>
            <a:r>
              <a:rPr sz="1000" spc="-6" dirty="0">
                <a:solidFill>
                  <a:srgbClr val="58595B"/>
                </a:solidFill>
                <a:latin typeface="Gotham-Book"/>
                <a:cs typeface="Gotham-Book"/>
              </a:rPr>
              <a:t>into four </a:t>
            </a:r>
            <a:r>
              <a:rPr sz="1000" dirty="0">
                <a:solidFill>
                  <a:srgbClr val="58595B"/>
                </a:solidFill>
                <a:latin typeface="Gotham-Book"/>
                <a:cs typeface="Gotham-Book"/>
              </a:rPr>
              <a:t>equal</a:t>
            </a:r>
            <a:r>
              <a:rPr sz="1000" spc="-30" dirty="0">
                <a:solidFill>
                  <a:srgbClr val="58595B"/>
                </a:solidFill>
                <a:latin typeface="Gotham-Book"/>
                <a:cs typeface="Gotham-Book"/>
              </a:rPr>
              <a:t> </a:t>
            </a:r>
            <a:r>
              <a:rPr sz="1000" spc="-6" dirty="0">
                <a:solidFill>
                  <a:srgbClr val="58595B"/>
                </a:solidFill>
                <a:latin typeface="Gotham-Book"/>
                <a:cs typeface="Gotham-Book"/>
              </a:rPr>
              <a:t>parts).</a:t>
            </a:r>
            <a:endParaRPr sz="1000" dirty="0">
              <a:latin typeface="Gotham-Book"/>
              <a:cs typeface="Gotham-Book"/>
            </a:endParaRPr>
          </a:p>
        </p:txBody>
      </p:sp>
      <p:sp>
        <p:nvSpPr>
          <p:cNvPr id="31" name="TextBox 30">
            <a:extLst>
              <a:ext uri="{FF2B5EF4-FFF2-40B4-BE49-F238E27FC236}">
                <a16:creationId xmlns:a16="http://schemas.microsoft.com/office/drawing/2014/main" id="{027EABF1-4FAD-4015-8DFE-618F8065FFC6}"/>
              </a:ext>
            </a:extLst>
          </p:cNvPr>
          <p:cNvSpPr txBox="1"/>
          <p:nvPr/>
        </p:nvSpPr>
        <p:spPr>
          <a:xfrm>
            <a:off x="431400" y="1908397"/>
            <a:ext cx="3253482" cy="2631490"/>
          </a:xfrm>
          <a:prstGeom prst="rect">
            <a:avLst/>
          </a:prstGeom>
          <a:noFill/>
        </p:spPr>
        <p:txBody>
          <a:bodyPr wrap="square" rtlCol="0">
            <a:spAutoFit/>
          </a:bodyPr>
          <a:lstStyle/>
          <a:p>
            <a:br>
              <a:rPr lang="en-GB" sz="1100" dirty="0">
                <a:solidFill>
                  <a:schemeClr val="bg1"/>
                </a:solidFill>
                <a:highlight>
                  <a:srgbClr val="FF0000"/>
                </a:highlight>
                <a:latin typeface="Gotham-Book"/>
              </a:rPr>
            </a:br>
            <a:r>
              <a:rPr lang="en-GB" sz="1100" dirty="0">
                <a:solidFill>
                  <a:schemeClr val="bg1"/>
                </a:solidFill>
                <a:latin typeface="Gotham-Book"/>
              </a:rPr>
              <a:t>The upper (highest paid) quartile has the smallest proportion of women, and this is why the mean pay gap is higher (there are more men in these higher paid roles). Whereas the other three quartiles are dominated largely by women.</a:t>
            </a:r>
          </a:p>
          <a:p>
            <a:endParaRPr lang="en-GB" sz="1100" dirty="0">
              <a:solidFill>
                <a:schemeClr val="bg1"/>
              </a:solidFill>
              <a:latin typeface="Gotham-Book"/>
            </a:endParaRPr>
          </a:p>
          <a:p>
            <a:r>
              <a:rPr lang="en-GB" sz="1100" dirty="0">
                <a:solidFill>
                  <a:schemeClr val="bg1"/>
                </a:solidFill>
                <a:latin typeface="Gotham-Book"/>
              </a:rPr>
              <a:t>A large proportion of our workforce are tactical (casual) employees and, because of the nature of these roles, a large proportion of these are women. </a:t>
            </a:r>
          </a:p>
          <a:p>
            <a:r>
              <a:rPr lang="en-GB" sz="1100" dirty="0">
                <a:solidFill>
                  <a:schemeClr val="bg1"/>
                </a:solidFill>
                <a:latin typeface="Gotham-Book"/>
              </a:rPr>
              <a:t>As many of our large client accounts offer flexible working and part-time, this affects our overall gender split for the field being more female dominated.  </a:t>
            </a:r>
          </a:p>
          <a:p>
            <a:endParaRPr lang="en-GB" sz="1100" dirty="0">
              <a:solidFill>
                <a:schemeClr val="bg1"/>
              </a:solidFill>
              <a:latin typeface="Gotham-Book"/>
            </a:endParaRPr>
          </a:p>
          <a:p>
            <a:endParaRPr lang="en-GB" sz="1100" dirty="0">
              <a:solidFill>
                <a:schemeClr val="bg1"/>
              </a:solidFill>
              <a:latin typeface="Gotham-Book"/>
            </a:endParaRPr>
          </a:p>
        </p:txBody>
      </p:sp>
      <p:pic>
        <p:nvPicPr>
          <p:cNvPr id="17" name="Picture 16">
            <a:extLst>
              <a:ext uri="{FF2B5EF4-FFF2-40B4-BE49-F238E27FC236}">
                <a16:creationId xmlns:a16="http://schemas.microsoft.com/office/drawing/2014/main" id="{848C3DD0-87A4-426B-9636-24C5524C25C4}"/>
              </a:ext>
            </a:extLst>
          </p:cNvPr>
          <p:cNvPicPr>
            <a:picLocks noChangeAspect="1"/>
          </p:cNvPicPr>
          <p:nvPr/>
        </p:nvPicPr>
        <p:blipFill>
          <a:blip r:embed="rId4"/>
          <a:stretch>
            <a:fillRect/>
          </a:stretch>
        </p:blipFill>
        <p:spPr>
          <a:xfrm>
            <a:off x="248556" y="6976396"/>
            <a:ext cx="1645789" cy="422320"/>
          </a:xfrm>
          <a:prstGeom prst="rect">
            <a:avLst/>
          </a:prstGeom>
        </p:spPr>
      </p:pic>
      <p:pic>
        <p:nvPicPr>
          <p:cNvPr id="7" name="Picture 6">
            <a:extLst>
              <a:ext uri="{FF2B5EF4-FFF2-40B4-BE49-F238E27FC236}">
                <a16:creationId xmlns:a16="http://schemas.microsoft.com/office/drawing/2014/main" id="{8BDB8D67-BA48-2721-8E5C-FD685F2D1FC6}"/>
              </a:ext>
            </a:extLst>
          </p:cNvPr>
          <p:cNvPicPr>
            <a:picLocks noChangeAspect="1"/>
          </p:cNvPicPr>
          <p:nvPr/>
        </p:nvPicPr>
        <p:blipFill>
          <a:blip r:embed="rId5"/>
          <a:srcRect l="22358" r="19939"/>
          <a:stretch>
            <a:fillRect/>
          </a:stretch>
        </p:blipFill>
        <p:spPr>
          <a:xfrm>
            <a:off x="3907789" y="2487450"/>
            <a:ext cx="1730829" cy="2414225"/>
          </a:xfrm>
          <a:prstGeom prst="rect">
            <a:avLst/>
          </a:prstGeom>
          <a:ln>
            <a:solidFill>
              <a:schemeClr val="accent1"/>
            </a:solidFill>
          </a:ln>
        </p:spPr>
      </p:pic>
      <p:pic>
        <p:nvPicPr>
          <p:cNvPr id="8" name="Picture 7">
            <a:extLst>
              <a:ext uri="{FF2B5EF4-FFF2-40B4-BE49-F238E27FC236}">
                <a16:creationId xmlns:a16="http://schemas.microsoft.com/office/drawing/2014/main" id="{B55EBB28-4760-30B3-549E-1E5B720156A1}"/>
              </a:ext>
            </a:extLst>
          </p:cNvPr>
          <p:cNvPicPr>
            <a:picLocks noChangeAspect="1"/>
          </p:cNvPicPr>
          <p:nvPr/>
        </p:nvPicPr>
        <p:blipFill>
          <a:blip r:embed="rId6"/>
          <a:srcRect l="23211" r="21477"/>
          <a:stretch>
            <a:fillRect/>
          </a:stretch>
        </p:blipFill>
        <p:spPr>
          <a:xfrm>
            <a:off x="5685243" y="2487449"/>
            <a:ext cx="1621972" cy="2414226"/>
          </a:xfrm>
          <a:prstGeom prst="rect">
            <a:avLst/>
          </a:prstGeom>
          <a:ln>
            <a:solidFill>
              <a:schemeClr val="accent1"/>
            </a:solidFill>
          </a:ln>
        </p:spPr>
      </p:pic>
      <p:pic>
        <p:nvPicPr>
          <p:cNvPr id="9" name="Picture 8">
            <a:extLst>
              <a:ext uri="{FF2B5EF4-FFF2-40B4-BE49-F238E27FC236}">
                <a16:creationId xmlns:a16="http://schemas.microsoft.com/office/drawing/2014/main" id="{39116CB1-E56D-F418-B993-490748EF0CE2}"/>
              </a:ext>
            </a:extLst>
          </p:cNvPr>
          <p:cNvPicPr>
            <a:picLocks noChangeAspect="1"/>
          </p:cNvPicPr>
          <p:nvPr/>
        </p:nvPicPr>
        <p:blipFill>
          <a:blip r:embed="rId7"/>
          <a:srcRect l="29520" r="26380"/>
          <a:stretch>
            <a:fillRect/>
          </a:stretch>
        </p:blipFill>
        <p:spPr>
          <a:xfrm>
            <a:off x="7353840" y="2487449"/>
            <a:ext cx="1528903" cy="2414226"/>
          </a:xfrm>
          <a:prstGeom prst="rect">
            <a:avLst/>
          </a:prstGeom>
          <a:ln>
            <a:solidFill>
              <a:schemeClr val="accent1"/>
            </a:solidFill>
          </a:ln>
        </p:spPr>
      </p:pic>
      <p:pic>
        <p:nvPicPr>
          <p:cNvPr id="10" name="Picture 9">
            <a:extLst>
              <a:ext uri="{FF2B5EF4-FFF2-40B4-BE49-F238E27FC236}">
                <a16:creationId xmlns:a16="http://schemas.microsoft.com/office/drawing/2014/main" id="{61AC497E-5BCA-472B-0F89-A060D566BC78}"/>
              </a:ext>
            </a:extLst>
          </p:cNvPr>
          <p:cNvPicPr>
            <a:picLocks noChangeAspect="1"/>
          </p:cNvPicPr>
          <p:nvPr/>
        </p:nvPicPr>
        <p:blipFill>
          <a:blip r:embed="rId8"/>
          <a:srcRect l="22409" r="22736"/>
          <a:stretch>
            <a:fillRect/>
          </a:stretch>
        </p:blipFill>
        <p:spPr>
          <a:xfrm>
            <a:off x="8936549" y="2487449"/>
            <a:ext cx="1697707" cy="2414226"/>
          </a:xfrm>
          <a:prstGeom prst="rect">
            <a:avLst/>
          </a:prstGeom>
          <a:ln>
            <a:solidFill>
              <a:schemeClr val="accent1"/>
            </a:solid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B3B708-8A87-0E46-0B0A-D4B0CDDDFA6E}"/>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14934F63-954C-9233-FD0F-4E559F2DC455}"/>
              </a:ext>
            </a:extLst>
          </p:cNvPr>
          <p:cNvSpPr/>
          <p:nvPr/>
        </p:nvSpPr>
        <p:spPr>
          <a:xfrm>
            <a:off x="5011" y="0"/>
            <a:ext cx="3762375" cy="7560309"/>
          </a:xfrm>
          <a:custGeom>
            <a:avLst/>
            <a:gdLst/>
            <a:ahLst/>
            <a:cxnLst/>
            <a:rect l="l" t="t" r="r" b="b"/>
            <a:pathLst>
              <a:path w="3762375" h="7560309">
                <a:moveTo>
                  <a:pt x="0" y="7560005"/>
                </a:moveTo>
                <a:lnTo>
                  <a:pt x="3761994" y="7560005"/>
                </a:lnTo>
                <a:lnTo>
                  <a:pt x="3761994" y="0"/>
                </a:lnTo>
                <a:lnTo>
                  <a:pt x="0" y="0"/>
                </a:lnTo>
                <a:lnTo>
                  <a:pt x="0" y="7560005"/>
                </a:lnTo>
                <a:close/>
              </a:path>
            </a:pathLst>
          </a:custGeom>
          <a:solidFill>
            <a:srgbClr val="004685"/>
          </a:solidFill>
        </p:spPr>
        <p:txBody>
          <a:bodyPr wrap="square" lIns="0" tIns="0" rIns="0" bIns="0" rtlCol="0"/>
          <a:lstStyle/>
          <a:p>
            <a:endParaRPr sz="1653"/>
          </a:p>
        </p:txBody>
      </p:sp>
      <p:sp>
        <p:nvSpPr>
          <p:cNvPr id="3" name="object 3">
            <a:extLst>
              <a:ext uri="{FF2B5EF4-FFF2-40B4-BE49-F238E27FC236}">
                <a16:creationId xmlns:a16="http://schemas.microsoft.com/office/drawing/2014/main" id="{53BC6FE8-FF35-0C2F-FAB4-112D985AF755}"/>
              </a:ext>
            </a:extLst>
          </p:cNvPr>
          <p:cNvSpPr txBox="1"/>
          <p:nvPr/>
        </p:nvSpPr>
        <p:spPr>
          <a:xfrm>
            <a:off x="9900666" y="7247393"/>
            <a:ext cx="84455" cy="151323"/>
          </a:xfrm>
          <a:prstGeom prst="rect">
            <a:avLst/>
          </a:prstGeom>
        </p:spPr>
        <p:txBody>
          <a:bodyPr vert="horz" wrap="square" lIns="0" tIns="12700" rIns="0" bIns="0" rtlCol="0">
            <a:spAutoFit/>
          </a:bodyPr>
          <a:lstStyle/>
          <a:p>
            <a:pPr marL="12700">
              <a:spcBef>
                <a:spcPts val="100"/>
              </a:spcBef>
            </a:pPr>
            <a:r>
              <a:rPr sz="900">
                <a:solidFill>
                  <a:srgbClr val="58595B"/>
                </a:solidFill>
                <a:latin typeface="Myriad Pro"/>
                <a:cs typeface="Myriad Pro"/>
              </a:rPr>
              <a:t>5</a:t>
            </a:r>
            <a:endParaRPr sz="900">
              <a:latin typeface="Myriad Pro"/>
              <a:cs typeface="Myriad Pro"/>
            </a:endParaRPr>
          </a:p>
        </p:txBody>
      </p:sp>
      <p:sp>
        <p:nvSpPr>
          <p:cNvPr id="4" name="object 4">
            <a:extLst>
              <a:ext uri="{FF2B5EF4-FFF2-40B4-BE49-F238E27FC236}">
                <a16:creationId xmlns:a16="http://schemas.microsoft.com/office/drawing/2014/main" id="{CD5C718C-FC2F-9C47-E318-72B2EF91F6FD}"/>
              </a:ext>
            </a:extLst>
          </p:cNvPr>
          <p:cNvSpPr txBox="1">
            <a:spLocks noGrp="1"/>
          </p:cNvSpPr>
          <p:nvPr>
            <p:ph type="title"/>
          </p:nvPr>
        </p:nvSpPr>
        <p:spPr>
          <a:xfrm>
            <a:off x="707299" y="458541"/>
            <a:ext cx="2317750" cy="289823"/>
          </a:xfrm>
          <a:prstGeom prst="rect">
            <a:avLst/>
          </a:prstGeom>
        </p:spPr>
        <p:txBody>
          <a:bodyPr vert="horz" wrap="square" lIns="0" tIns="12700" rIns="0" bIns="0" rtlCol="0">
            <a:spAutoFit/>
          </a:bodyPr>
          <a:lstStyle/>
          <a:p>
            <a:pPr marL="12700">
              <a:spcBef>
                <a:spcPts val="100"/>
              </a:spcBef>
            </a:pPr>
            <a:r>
              <a:rPr sz="1800" b="1" spc="140" dirty="0"/>
              <a:t>OMNIWOMEN</a:t>
            </a:r>
            <a:r>
              <a:rPr sz="1800" b="1" spc="335" dirty="0"/>
              <a:t> </a:t>
            </a:r>
            <a:r>
              <a:rPr sz="1800" b="1" spc="81" dirty="0"/>
              <a:t>UK</a:t>
            </a:r>
            <a:r>
              <a:rPr sz="1800" b="1" spc="-360" dirty="0"/>
              <a:t> </a:t>
            </a:r>
            <a:endParaRPr sz="1800" b="1" dirty="0"/>
          </a:p>
        </p:txBody>
      </p:sp>
      <p:sp>
        <p:nvSpPr>
          <p:cNvPr id="5" name="object 5">
            <a:extLst>
              <a:ext uri="{FF2B5EF4-FFF2-40B4-BE49-F238E27FC236}">
                <a16:creationId xmlns:a16="http://schemas.microsoft.com/office/drawing/2014/main" id="{30E894AF-6544-CFD7-B334-FC576CD72BDB}"/>
              </a:ext>
            </a:extLst>
          </p:cNvPr>
          <p:cNvSpPr txBox="1"/>
          <p:nvPr/>
        </p:nvSpPr>
        <p:spPr>
          <a:xfrm>
            <a:off x="602262" y="5348319"/>
            <a:ext cx="2629774" cy="1126527"/>
          </a:xfrm>
          <a:prstGeom prst="rect">
            <a:avLst/>
          </a:prstGeom>
        </p:spPr>
        <p:txBody>
          <a:bodyPr vert="horz" wrap="square" lIns="0" tIns="43180" rIns="0" bIns="0" rtlCol="0">
            <a:spAutoFit/>
          </a:bodyPr>
          <a:lstStyle/>
          <a:p>
            <a:pPr marL="12700" marR="5081" algn="ctr">
              <a:lnSpc>
                <a:spcPts val="1701"/>
              </a:lnSpc>
              <a:spcBef>
                <a:spcPts val="340"/>
              </a:spcBef>
            </a:pPr>
            <a:r>
              <a:rPr sz="1400" b="1" spc="-45" dirty="0">
                <a:solidFill>
                  <a:schemeClr val="bg1"/>
                </a:solidFill>
                <a:latin typeface="Gotham-Book"/>
                <a:cs typeface="Gotham"/>
              </a:rPr>
              <a:t>We </a:t>
            </a:r>
            <a:r>
              <a:rPr sz="1400" b="1" spc="-15" dirty="0">
                <a:solidFill>
                  <a:schemeClr val="bg1"/>
                </a:solidFill>
                <a:latin typeface="Gotham-Book"/>
                <a:cs typeface="Gotham"/>
              </a:rPr>
              <a:t>believe </a:t>
            </a:r>
            <a:r>
              <a:rPr sz="1400" b="1" spc="-10" dirty="0">
                <a:solidFill>
                  <a:schemeClr val="bg1"/>
                </a:solidFill>
                <a:latin typeface="Gotham-Book"/>
                <a:cs typeface="Gotham"/>
              </a:rPr>
              <a:t>in </a:t>
            </a:r>
            <a:r>
              <a:rPr sz="1400" b="1" spc="-20" dirty="0">
                <a:solidFill>
                  <a:schemeClr val="bg1"/>
                </a:solidFill>
                <a:latin typeface="Gotham-Book"/>
                <a:cs typeface="Gotham"/>
              </a:rPr>
              <a:t>programs </a:t>
            </a:r>
            <a:r>
              <a:rPr sz="1400" b="1" spc="-15" dirty="0">
                <a:solidFill>
                  <a:schemeClr val="bg1"/>
                </a:solidFill>
                <a:latin typeface="Gotham-Book"/>
                <a:cs typeface="Gotham"/>
              </a:rPr>
              <a:t>and </a:t>
            </a:r>
            <a:r>
              <a:rPr sz="1400" b="1" spc="-20" dirty="0">
                <a:solidFill>
                  <a:schemeClr val="bg1"/>
                </a:solidFill>
                <a:latin typeface="Gotham-Book"/>
                <a:cs typeface="Gotham"/>
              </a:rPr>
              <a:t>initiatives </a:t>
            </a:r>
            <a:r>
              <a:rPr sz="1400" b="1" spc="-25" dirty="0">
                <a:solidFill>
                  <a:schemeClr val="bg1"/>
                </a:solidFill>
                <a:latin typeface="Gotham-Book"/>
                <a:cs typeface="Gotham"/>
              </a:rPr>
              <a:t>that attract  </a:t>
            </a:r>
            <a:r>
              <a:rPr sz="1400" b="1" spc="-15" dirty="0">
                <a:solidFill>
                  <a:schemeClr val="bg1"/>
                </a:solidFill>
                <a:latin typeface="Gotham-Book"/>
                <a:cs typeface="Gotham"/>
              </a:rPr>
              <a:t>the best talent and </a:t>
            </a:r>
            <a:r>
              <a:rPr sz="1400" b="1" spc="-25" dirty="0">
                <a:solidFill>
                  <a:schemeClr val="bg1"/>
                </a:solidFill>
                <a:latin typeface="Gotham-Book"/>
                <a:cs typeface="Gotham"/>
              </a:rPr>
              <a:t>foster </a:t>
            </a:r>
            <a:r>
              <a:rPr sz="1400" b="1" spc="-15" dirty="0">
                <a:solidFill>
                  <a:schemeClr val="bg1"/>
                </a:solidFill>
                <a:latin typeface="Gotham-Book"/>
                <a:cs typeface="Gotham"/>
              </a:rPr>
              <a:t>a culture </a:t>
            </a:r>
            <a:r>
              <a:rPr sz="1400" b="1" spc="-25" dirty="0">
                <a:solidFill>
                  <a:schemeClr val="bg1"/>
                </a:solidFill>
                <a:latin typeface="Gotham-Book"/>
                <a:cs typeface="Gotham"/>
              </a:rPr>
              <a:t>that </a:t>
            </a:r>
            <a:r>
              <a:rPr sz="1400" b="1" spc="-20" dirty="0">
                <a:solidFill>
                  <a:schemeClr val="bg1"/>
                </a:solidFill>
                <a:latin typeface="Gotham-Book"/>
                <a:cs typeface="Gotham"/>
              </a:rPr>
              <a:t>gives </a:t>
            </a:r>
            <a:r>
              <a:rPr sz="1400" b="1" spc="-10" dirty="0">
                <a:solidFill>
                  <a:schemeClr val="bg1"/>
                </a:solidFill>
                <a:latin typeface="Gotham-Book"/>
                <a:cs typeface="Gotham"/>
              </a:rPr>
              <a:t>our  </a:t>
            </a:r>
            <a:r>
              <a:rPr sz="1400" b="1" dirty="0">
                <a:solidFill>
                  <a:schemeClr val="bg1"/>
                </a:solidFill>
                <a:latin typeface="Gotham-Book"/>
                <a:cs typeface="Gotham"/>
              </a:rPr>
              <a:t>people </a:t>
            </a:r>
            <a:r>
              <a:rPr sz="1400" b="1" spc="-15" dirty="0">
                <a:solidFill>
                  <a:schemeClr val="bg1"/>
                </a:solidFill>
                <a:latin typeface="Gotham-Book"/>
                <a:cs typeface="Gotham"/>
              </a:rPr>
              <a:t>the opportunity </a:t>
            </a:r>
            <a:r>
              <a:rPr sz="1400" b="1" spc="-20" dirty="0">
                <a:solidFill>
                  <a:schemeClr val="bg1"/>
                </a:solidFill>
                <a:latin typeface="Gotham-Book"/>
                <a:cs typeface="Gotham"/>
              </a:rPr>
              <a:t>to</a:t>
            </a:r>
            <a:r>
              <a:rPr sz="1400" b="1" spc="155" dirty="0">
                <a:solidFill>
                  <a:schemeClr val="bg1"/>
                </a:solidFill>
                <a:latin typeface="Gotham-Book"/>
                <a:cs typeface="Gotham"/>
              </a:rPr>
              <a:t> </a:t>
            </a:r>
            <a:r>
              <a:rPr sz="1400" b="1" spc="-10" dirty="0">
                <a:solidFill>
                  <a:schemeClr val="bg1"/>
                </a:solidFill>
                <a:latin typeface="Gotham-Book"/>
                <a:cs typeface="Gotham"/>
              </a:rPr>
              <a:t>succeed.</a:t>
            </a:r>
            <a:endParaRPr sz="1400" dirty="0">
              <a:solidFill>
                <a:schemeClr val="bg1"/>
              </a:solidFill>
              <a:latin typeface="Gotham-Book"/>
              <a:cs typeface="Gotham"/>
            </a:endParaRPr>
          </a:p>
        </p:txBody>
      </p:sp>
      <p:sp>
        <p:nvSpPr>
          <p:cNvPr id="6" name="object 6">
            <a:extLst>
              <a:ext uri="{FF2B5EF4-FFF2-40B4-BE49-F238E27FC236}">
                <a16:creationId xmlns:a16="http://schemas.microsoft.com/office/drawing/2014/main" id="{895A28C2-ADB3-A757-B87C-9A3F0761FA92}"/>
              </a:ext>
            </a:extLst>
          </p:cNvPr>
          <p:cNvSpPr txBox="1"/>
          <p:nvPr/>
        </p:nvSpPr>
        <p:spPr>
          <a:xfrm>
            <a:off x="605568" y="1463632"/>
            <a:ext cx="2629774" cy="3465051"/>
          </a:xfrm>
          <a:prstGeom prst="rect">
            <a:avLst/>
          </a:prstGeom>
        </p:spPr>
        <p:txBody>
          <a:bodyPr vert="horz" wrap="square" lIns="0" tIns="43180" rIns="0" bIns="0" rtlCol="0">
            <a:spAutoFit/>
          </a:bodyPr>
          <a:lstStyle/>
          <a:p>
            <a:pPr marL="12700" marR="410217">
              <a:spcBef>
                <a:spcPts val="340"/>
              </a:spcBef>
            </a:pPr>
            <a:r>
              <a:rPr sz="1200" spc="-105" dirty="0">
                <a:solidFill>
                  <a:srgbClr val="FFFFFF"/>
                </a:solidFill>
                <a:latin typeface="Gotham-Book"/>
                <a:cs typeface="Gotham-Book"/>
              </a:rPr>
              <a:t>To </a:t>
            </a:r>
            <a:r>
              <a:rPr sz="1200" spc="-10" dirty="0">
                <a:solidFill>
                  <a:srgbClr val="FFFFFF"/>
                </a:solidFill>
                <a:latin typeface="Gotham-Book"/>
                <a:cs typeface="Gotham-Book"/>
              </a:rPr>
              <a:t>underscore </a:t>
            </a:r>
            <a:r>
              <a:rPr sz="1200" dirty="0">
                <a:solidFill>
                  <a:srgbClr val="FFFFFF"/>
                </a:solidFill>
                <a:latin typeface="Gotham-Book"/>
                <a:cs typeface="Gotham-Book"/>
              </a:rPr>
              <a:t>our  </a:t>
            </a:r>
            <a:r>
              <a:rPr sz="1200" spc="-6" dirty="0">
                <a:solidFill>
                  <a:srgbClr val="FFFFFF"/>
                </a:solidFill>
                <a:latin typeface="Gotham-Book"/>
                <a:cs typeface="Gotham-Book"/>
              </a:rPr>
              <a:t>commitment </a:t>
            </a:r>
            <a:r>
              <a:rPr sz="1200" spc="-15" dirty="0">
                <a:solidFill>
                  <a:srgbClr val="FFFFFF"/>
                </a:solidFill>
                <a:latin typeface="Gotham-Book"/>
                <a:cs typeface="Gotham-Book"/>
              </a:rPr>
              <a:t>to </a:t>
            </a:r>
            <a:r>
              <a:rPr sz="1200" dirty="0">
                <a:solidFill>
                  <a:srgbClr val="FFFFFF"/>
                </a:solidFill>
                <a:latin typeface="Gotham-Book"/>
                <a:cs typeface="Gotham-Book"/>
              </a:rPr>
              <a:t>a  gender </a:t>
            </a:r>
            <a:r>
              <a:rPr sz="1200" spc="-10" dirty="0">
                <a:solidFill>
                  <a:srgbClr val="FFFFFF"/>
                </a:solidFill>
                <a:latin typeface="Gotham-Book"/>
                <a:cs typeface="Gotham-Book"/>
              </a:rPr>
              <a:t>inclusive  environment, </a:t>
            </a:r>
            <a:r>
              <a:rPr sz="1200" spc="-25" dirty="0">
                <a:solidFill>
                  <a:srgbClr val="FFFFFF"/>
                </a:solidFill>
                <a:latin typeface="Gotham-Book"/>
                <a:cs typeface="Gotham-Book"/>
              </a:rPr>
              <a:t>we </a:t>
            </a:r>
            <a:r>
              <a:rPr lang="en-GB" sz="1200" spc="-25" dirty="0">
                <a:solidFill>
                  <a:srgbClr val="FFFFFF"/>
                </a:solidFill>
                <a:latin typeface="Gotham-Book"/>
                <a:cs typeface="Gotham-Book"/>
              </a:rPr>
              <a:t> </a:t>
            </a:r>
            <a:r>
              <a:rPr lang="en-GB" sz="1200" spc="-15" dirty="0">
                <a:solidFill>
                  <a:srgbClr val="FFFFFF"/>
                </a:solidFill>
                <a:latin typeface="Gotham-Book"/>
                <a:cs typeface="Gotham-Book"/>
              </a:rPr>
              <a:t>are </a:t>
            </a:r>
            <a:r>
              <a:rPr lang="en-GB" sz="1200" dirty="0">
                <a:solidFill>
                  <a:srgbClr val="FFFFFF"/>
                </a:solidFill>
                <a:latin typeface="Gotham-Book"/>
                <a:cs typeface="Gotham-Book"/>
              </a:rPr>
              <a:t>part of</a:t>
            </a:r>
            <a:r>
              <a:rPr lang="en-GB" sz="1200" spc="-20" dirty="0">
                <a:solidFill>
                  <a:srgbClr val="FFFFFF"/>
                </a:solidFill>
                <a:latin typeface="Gotham-Book"/>
                <a:cs typeface="Gotham-Book"/>
              </a:rPr>
              <a:t> </a:t>
            </a:r>
            <a:r>
              <a:rPr lang="en-GB" sz="1200" dirty="0">
                <a:solidFill>
                  <a:srgbClr val="FFFFFF"/>
                </a:solidFill>
                <a:latin typeface="Gotham-Book"/>
                <a:cs typeface="Gotham-Book"/>
              </a:rPr>
              <a:t>t</a:t>
            </a:r>
            <a:r>
              <a:rPr sz="1200" dirty="0">
                <a:solidFill>
                  <a:srgbClr val="FFFFFF"/>
                </a:solidFill>
                <a:latin typeface="Gotham-Book"/>
                <a:cs typeface="Gotham-Book"/>
              </a:rPr>
              <a:t>he</a:t>
            </a:r>
            <a:r>
              <a:rPr lang="en-GB" sz="1200" dirty="0">
                <a:solidFill>
                  <a:srgbClr val="FFFFFF"/>
                </a:solidFill>
                <a:latin typeface="Gotham-Book"/>
                <a:cs typeface="Gotham-Book"/>
              </a:rPr>
              <a:t> </a:t>
            </a:r>
            <a:r>
              <a:rPr lang="en-GB" sz="1200" b="1" spc="-6" dirty="0">
                <a:solidFill>
                  <a:srgbClr val="FFFFFF"/>
                </a:solidFill>
                <a:latin typeface="Gotham-Book"/>
                <a:cs typeface="Gotham"/>
              </a:rPr>
              <a:t>O</a:t>
            </a:r>
            <a:r>
              <a:rPr sz="1200" b="1" spc="-6" dirty="0" err="1">
                <a:solidFill>
                  <a:srgbClr val="FFFFFF"/>
                </a:solidFill>
                <a:latin typeface="Gotham-Book"/>
                <a:cs typeface="Gotham"/>
              </a:rPr>
              <a:t>mniwomen</a:t>
            </a:r>
            <a:r>
              <a:rPr sz="1200" b="1" spc="-20" dirty="0">
                <a:solidFill>
                  <a:srgbClr val="FFFFFF"/>
                </a:solidFill>
                <a:latin typeface="Gotham-Book"/>
                <a:cs typeface="Gotham"/>
              </a:rPr>
              <a:t> </a:t>
            </a:r>
            <a:r>
              <a:rPr sz="1200" spc="-10" dirty="0">
                <a:solidFill>
                  <a:srgbClr val="FFFFFF"/>
                </a:solidFill>
                <a:latin typeface="Gotham-Book"/>
                <a:cs typeface="Gotham-Book"/>
              </a:rPr>
              <a:t>initiative.</a:t>
            </a:r>
            <a:endParaRPr sz="1200" dirty="0">
              <a:latin typeface="Gotham-Book"/>
              <a:cs typeface="Gotham-Book"/>
            </a:endParaRPr>
          </a:p>
          <a:p>
            <a:pPr marL="12700" marR="28576">
              <a:spcBef>
                <a:spcPts val="1080"/>
              </a:spcBef>
            </a:pPr>
            <a:r>
              <a:rPr lang="en-GB" sz="1200" dirty="0">
                <a:solidFill>
                  <a:srgbClr val="FFFFFF"/>
                </a:solidFill>
                <a:latin typeface="Gotham-Book"/>
                <a:cs typeface="Gotham-Book"/>
              </a:rPr>
              <a:t>In the UK we have supported an Annual Summit since 2015, a forum where our future female leaders find inspiration and mentorship.</a:t>
            </a:r>
          </a:p>
          <a:p>
            <a:pPr marL="12700" marR="28576">
              <a:spcBef>
                <a:spcPts val="1080"/>
              </a:spcBef>
            </a:pPr>
            <a:r>
              <a:rPr lang="en-GB" sz="1200" dirty="0">
                <a:solidFill>
                  <a:srgbClr val="FFFFFF"/>
                </a:solidFill>
                <a:latin typeface="Gotham-Book"/>
                <a:cs typeface="Gotham-Book"/>
              </a:rPr>
              <a:t>Our goal with this event and its subsequent follow up sessions, known as basecamps, is to foster an environment where women feel  they do not need to conform to “traditional” leadership stereotypes to be successful, but instead can be themselves, bringing their own  leadership skills and attributes to our companies.  </a:t>
            </a:r>
          </a:p>
        </p:txBody>
      </p:sp>
      <p:sp>
        <p:nvSpPr>
          <p:cNvPr id="8" name="object 8">
            <a:extLst>
              <a:ext uri="{FF2B5EF4-FFF2-40B4-BE49-F238E27FC236}">
                <a16:creationId xmlns:a16="http://schemas.microsoft.com/office/drawing/2014/main" id="{3DC2345C-68DD-025F-DE55-2DC74C330A80}"/>
              </a:ext>
            </a:extLst>
          </p:cNvPr>
          <p:cNvSpPr txBox="1"/>
          <p:nvPr/>
        </p:nvSpPr>
        <p:spPr>
          <a:xfrm>
            <a:off x="7293328" y="3593111"/>
            <a:ext cx="2844165" cy="1143903"/>
          </a:xfrm>
          <a:prstGeom prst="rect">
            <a:avLst/>
          </a:prstGeom>
        </p:spPr>
        <p:txBody>
          <a:bodyPr vert="horz" wrap="square" lIns="0" tIns="12700" rIns="0" bIns="0" rtlCol="0">
            <a:spAutoFit/>
          </a:bodyPr>
          <a:lstStyle/>
          <a:p>
            <a:pPr marL="12700">
              <a:spcBef>
                <a:spcPts val="100"/>
              </a:spcBef>
            </a:pPr>
            <a:r>
              <a:rPr sz="1050" b="1" spc="-10" dirty="0" err="1">
                <a:latin typeface="Gotham-Book"/>
                <a:cs typeface="Gotham"/>
              </a:rPr>
              <a:t>Omniwomen</a:t>
            </a:r>
            <a:endParaRPr sz="1050" dirty="0">
              <a:latin typeface="Gotham-Book"/>
              <a:cs typeface="Gotham"/>
            </a:endParaRPr>
          </a:p>
          <a:p>
            <a:pPr marL="12700" marR="5081"/>
            <a:r>
              <a:rPr sz="1050" spc="-6" dirty="0">
                <a:latin typeface="Gotham-Book"/>
                <a:cs typeface="Gotham-Book"/>
              </a:rPr>
              <a:t>Founded 2014, </a:t>
            </a:r>
            <a:r>
              <a:rPr sz="1050" dirty="0">
                <a:latin typeface="Gotham-Book"/>
                <a:cs typeface="Gotham-Book"/>
              </a:rPr>
              <a:t>is </a:t>
            </a:r>
            <a:r>
              <a:rPr sz="1050" spc="-6" dirty="0">
                <a:latin typeface="Gotham-Book"/>
                <a:cs typeface="Gotham-Book"/>
              </a:rPr>
              <a:t>dedicated </a:t>
            </a:r>
            <a:r>
              <a:rPr sz="1050" spc="-10" dirty="0">
                <a:latin typeface="Gotham-Book"/>
                <a:cs typeface="Gotham-Book"/>
              </a:rPr>
              <a:t>to </a:t>
            </a:r>
            <a:r>
              <a:rPr sz="1050" spc="-6" dirty="0">
                <a:latin typeface="Gotham-Book"/>
                <a:cs typeface="Gotham-Book"/>
              </a:rPr>
              <a:t>promoting networking </a:t>
            </a:r>
            <a:r>
              <a:rPr sz="1050" dirty="0">
                <a:latin typeface="Gotham-Book"/>
                <a:cs typeface="Gotham-Book"/>
              </a:rPr>
              <a:t>and </a:t>
            </a:r>
            <a:r>
              <a:rPr sz="1050" spc="-6" dirty="0">
                <a:latin typeface="Gotham-Book"/>
                <a:cs typeface="Gotham-Book"/>
              </a:rPr>
              <a:t>career </a:t>
            </a:r>
            <a:r>
              <a:rPr sz="1050" dirty="0">
                <a:latin typeface="Gotham-Book"/>
                <a:cs typeface="Gotham-Book"/>
              </a:rPr>
              <a:t>opportunities </a:t>
            </a:r>
            <a:r>
              <a:rPr sz="1050" spc="-30" dirty="0">
                <a:latin typeface="Gotham-Book"/>
                <a:cs typeface="Gotham-Book"/>
              </a:rPr>
              <a:t>for,</a:t>
            </a:r>
            <a:r>
              <a:rPr sz="1050" spc="-45" dirty="0">
                <a:latin typeface="Gotham-Book"/>
                <a:cs typeface="Gotham-Book"/>
              </a:rPr>
              <a:t> </a:t>
            </a:r>
            <a:r>
              <a:rPr sz="1050" dirty="0">
                <a:latin typeface="Gotham-Book"/>
                <a:cs typeface="Gotham-Book"/>
              </a:rPr>
              <a:t>and </a:t>
            </a:r>
            <a:r>
              <a:rPr sz="1050" spc="-10" dirty="0">
                <a:latin typeface="Gotham-Book"/>
                <a:cs typeface="Gotham-Book"/>
              </a:rPr>
              <a:t>developing </a:t>
            </a:r>
            <a:r>
              <a:rPr sz="1050" dirty="0">
                <a:latin typeface="Gotham-Book"/>
                <a:cs typeface="Gotham-Book"/>
              </a:rPr>
              <a:t>the skills </a:t>
            </a:r>
            <a:r>
              <a:rPr sz="1050" spc="-20" dirty="0">
                <a:latin typeface="Gotham-Book"/>
                <a:cs typeface="Gotham-Book"/>
              </a:rPr>
              <a:t>of, </a:t>
            </a:r>
            <a:r>
              <a:rPr sz="1050" spc="-10" dirty="0">
                <a:latin typeface="Gotham-Book"/>
                <a:cs typeface="Gotham-Book"/>
              </a:rPr>
              <a:t>Omnicom’s </a:t>
            </a:r>
            <a:r>
              <a:rPr sz="1050" spc="-6" dirty="0">
                <a:latin typeface="Gotham-Book"/>
                <a:cs typeface="Gotham-Book"/>
              </a:rPr>
              <a:t>future female </a:t>
            </a:r>
            <a:r>
              <a:rPr sz="1050" dirty="0">
                <a:latin typeface="Gotham-Book"/>
                <a:cs typeface="Gotham-Book"/>
              </a:rPr>
              <a:t>leaders. </a:t>
            </a:r>
            <a:r>
              <a:rPr sz="1050" spc="-10" dirty="0">
                <a:latin typeface="Gotham-Book"/>
                <a:cs typeface="Gotham-Book"/>
              </a:rPr>
              <a:t>There are </a:t>
            </a:r>
            <a:r>
              <a:rPr sz="1050" spc="-6" dirty="0">
                <a:latin typeface="Gotham-Book"/>
                <a:cs typeface="Gotham-Book"/>
              </a:rPr>
              <a:t>chapters </a:t>
            </a:r>
            <a:r>
              <a:rPr sz="1050" dirty="0">
                <a:latin typeface="Gotham-Book"/>
                <a:cs typeface="Gotham-Book"/>
              </a:rPr>
              <a:t>all </a:t>
            </a:r>
            <a:r>
              <a:rPr sz="1050" spc="-20" dirty="0">
                <a:latin typeface="Gotham-Book"/>
                <a:cs typeface="Gotham-Book"/>
              </a:rPr>
              <a:t>over </a:t>
            </a:r>
            <a:r>
              <a:rPr sz="1050" dirty="0">
                <a:latin typeface="Gotham-Book"/>
                <a:cs typeface="Gotham-Book"/>
              </a:rPr>
              <a:t>the </a:t>
            </a:r>
            <a:r>
              <a:rPr sz="1050" spc="-6" dirty="0">
                <a:latin typeface="Gotham-Book"/>
                <a:cs typeface="Gotham-Book"/>
              </a:rPr>
              <a:t>world, </a:t>
            </a:r>
            <a:r>
              <a:rPr sz="1050" dirty="0">
                <a:latin typeface="Gotham-Book"/>
                <a:cs typeface="Gotham-Book"/>
              </a:rPr>
              <a:t>including </a:t>
            </a:r>
            <a:r>
              <a:rPr sz="1050" spc="-10" dirty="0">
                <a:latin typeface="Gotham-Book"/>
                <a:cs typeface="Gotham-Book"/>
              </a:rPr>
              <a:t>New </a:t>
            </a:r>
            <a:r>
              <a:rPr sz="1050" spc="-25" dirty="0">
                <a:latin typeface="Gotham-Book"/>
                <a:cs typeface="Gotham-Book"/>
              </a:rPr>
              <a:t>York, </a:t>
            </a:r>
            <a:r>
              <a:rPr sz="1050" dirty="0">
                <a:latin typeface="Gotham-Book"/>
                <a:cs typeface="Gotham-Book"/>
              </a:rPr>
              <a:t>China, the UK and </a:t>
            </a:r>
            <a:r>
              <a:rPr sz="1050" spc="-15" dirty="0">
                <a:latin typeface="Gotham-Book"/>
                <a:cs typeface="Gotham-Book"/>
              </a:rPr>
              <a:t>Germany, </a:t>
            </a:r>
            <a:r>
              <a:rPr sz="1050" spc="-10" dirty="0">
                <a:latin typeface="Gotham-Book"/>
                <a:cs typeface="Gotham-Book"/>
              </a:rPr>
              <a:t>to </a:t>
            </a:r>
            <a:r>
              <a:rPr sz="1050" dirty="0">
                <a:latin typeface="Gotham-Book"/>
                <a:cs typeface="Gotham-Book"/>
              </a:rPr>
              <a:t>name a</a:t>
            </a:r>
            <a:r>
              <a:rPr sz="1050" spc="6" dirty="0">
                <a:latin typeface="Gotham-Book"/>
                <a:cs typeface="Gotham-Book"/>
              </a:rPr>
              <a:t> </a:t>
            </a:r>
            <a:r>
              <a:rPr sz="1050" spc="-10" dirty="0">
                <a:latin typeface="Gotham-Book"/>
                <a:cs typeface="Gotham-Book"/>
              </a:rPr>
              <a:t>few!</a:t>
            </a:r>
            <a:endParaRPr sz="1050" dirty="0">
              <a:latin typeface="Gotham-Book"/>
              <a:cs typeface="Gotham-Book"/>
            </a:endParaRPr>
          </a:p>
        </p:txBody>
      </p:sp>
      <p:sp>
        <p:nvSpPr>
          <p:cNvPr id="9" name="object 9">
            <a:extLst>
              <a:ext uri="{FF2B5EF4-FFF2-40B4-BE49-F238E27FC236}">
                <a16:creationId xmlns:a16="http://schemas.microsoft.com/office/drawing/2014/main" id="{06B7DA40-40F0-6719-857D-8F1CEEF61E9F}"/>
              </a:ext>
            </a:extLst>
          </p:cNvPr>
          <p:cNvSpPr txBox="1"/>
          <p:nvPr/>
        </p:nvSpPr>
        <p:spPr>
          <a:xfrm>
            <a:off x="7293328" y="5846810"/>
            <a:ext cx="2797810" cy="1305486"/>
          </a:xfrm>
          <a:prstGeom prst="rect">
            <a:avLst/>
          </a:prstGeom>
        </p:spPr>
        <p:txBody>
          <a:bodyPr vert="horz" wrap="square" lIns="0" tIns="12700" rIns="0" bIns="0" rtlCol="0">
            <a:spAutoFit/>
          </a:bodyPr>
          <a:lstStyle/>
          <a:p>
            <a:pPr marL="12700">
              <a:spcBef>
                <a:spcPts val="100"/>
              </a:spcBef>
            </a:pPr>
            <a:r>
              <a:rPr sz="1050" b="1" dirty="0">
                <a:latin typeface="Gotham-Book"/>
                <a:cs typeface="Gotham"/>
              </a:rPr>
              <a:t>OPEN</a:t>
            </a:r>
            <a:r>
              <a:rPr sz="1050" b="1" spc="10" dirty="0">
                <a:latin typeface="Gotham-Book"/>
                <a:cs typeface="Gotham"/>
              </a:rPr>
              <a:t> </a:t>
            </a:r>
            <a:r>
              <a:rPr sz="1050" b="1" spc="-6" dirty="0">
                <a:latin typeface="Gotham-Book"/>
                <a:cs typeface="Gotham"/>
              </a:rPr>
              <a:t>Pride</a:t>
            </a:r>
            <a:endParaRPr sz="1050" dirty="0">
              <a:latin typeface="Gotham-Book"/>
              <a:cs typeface="Gotham"/>
            </a:endParaRPr>
          </a:p>
          <a:p>
            <a:pPr marL="12700" marR="5081"/>
            <a:r>
              <a:rPr sz="1050" spc="-6" dirty="0">
                <a:latin typeface="Gotham-Book"/>
                <a:cs typeface="Gotham-Book"/>
              </a:rPr>
              <a:t>Founded </a:t>
            </a:r>
            <a:r>
              <a:rPr sz="1050" dirty="0">
                <a:latin typeface="Gotham-Book"/>
                <a:cs typeface="Gotham-Book"/>
              </a:rPr>
              <a:t>in</a:t>
            </a:r>
            <a:r>
              <a:rPr lang="en-GB" sz="1050" dirty="0">
                <a:latin typeface="Gotham-Book"/>
                <a:cs typeface="Gotham-Book"/>
              </a:rPr>
              <a:t> </a:t>
            </a:r>
            <a:r>
              <a:rPr sz="1050" spc="-6" dirty="0">
                <a:latin typeface="Gotham-Book"/>
                <a:cs typeface="Gotham-Book"/>
              </a:rPr>
              <a:t>2016,</a:t>
            </a:r>
            <a:r>
              <a:rPr lang="en-GB" sz="1050" spc="-6" dirty="0">
                <a:latin typeface="Gotham-Book"/>
                <a:cs typeface="Gotham-Book"/>
              </a:rPr>
              <a:t> OPEN Pride</a:t>
            </a:r>
            <a:r>
              <a:rPr sz="1050" spc="-6" dirty="0">
                <a:latin typeface="Gotham-Book"/>
                <a:cs typeface="Gotham-Book"/>
              </a:rPr>
              <a:t> </a:t>
            </a:r>
            <a:r>
              <a:rPr sz="1050" spc="-10" dirty="0">
                <a:latin typeface="Gotham-Book"/>
                <a:cs typeface="Gotham-Book"/>
              </a:rPr>
              <a:t>promotes</a:t>
            </a:r>
            <a:r>
              <a:rPr lang="en-GB" sz="1050" spc="-10" dirty="0">
                <a:latin typeface="Gotham-Book"/>
                <a:cs typeface="Gotham-Book"/>
              </a:rPr>
              <a:t> </a:t>
            </a:r>
            <a:r>
              <a:rPr sz="1050" spc="-10" dirty="0">
                <a:latin typeface="Gotham-Book"/>
                <a:cs typeface="Gotham-Book"/>
              </a:rPr>
              <a:t>awareness, </a:t>
            </a:r>
            <a:r>
              <a:rPr sz="1050" spc="-6" dirty="0">
                <a:latin typeface="Gotham-Book"/>
                <a:cs typeface="Gotham-Book"/>
              </a:rPr>
              <a:t>acceptance </a:t>
            </a:r>
            <a:r>
              <a:rPr sz="1050" dirty="0">
                <a:latin typeface="Gotham-Book"/>
                <a:cs typeface="Gotham-Book"/>
              </a:rPr>
              <a:t>and </a:t>
            </a:r>
            <a:r>
              <a:rPr sz="1050" spc="-6" dirty="0">
                <a:latin typeface="Gotham-Book"/>
                <a:cs typeface="Gotham-Book"/>
              </a:rPr>
              <a:t>advocacy </a:t>
            </a:r>
            <a:r>
              <a:rPr sz="1050" spc="-15" dirty="0">
                <a:latin typeface="Gotham-Book"/>
                <a:cs typeface="Gotham-Book"/>
              </a:rPr>
              <a:t>by </a:t>
            </a:r>
            <a:r>
              <a:rPr sz="1050" spc="-6" dirty="0">
                <a:latin typeface="Gotham-Book"/>
                <a:cs typeface="Gotham-Book"/>
              </a:rPr>
              <a:t>creating </a:t>
            </a:r>
            <a:r>
              <a:rPr sz="1050" dirty="0">
                <a:latin typeface="Gotham-Book"/>
                <a:cs typeface="Gotham-Book"/>
              </a:rPr>
              <a:t>opportunities </a:t>
            </a:r>
            <a:r>
              <a:rPr sz="1050" spc="-6" dirty="0">
                <a:latin typeface="Gotham-Book"/>
                <a:cs typeface="Gotham-Book"/>
              </a:rPr>
              <a:t>for leadership, </a:t>
            </a:r>
            <a:r>
              <a:rPr sz="1050" spc="-10" dirty="0">
                <a:latin typeface="Gotham-Book"/>
                <a:cs typeface="Gotham-Book"/>
              </a:rPr>
              <a:t>visibility, </a:t>
            </a:r>
            <a:r>
              <a:rPr sz="1050" spc="-6" dirty="0">
                <a:latin typeface="Gotham-Book"/>
                <a:cs typeface="Gotham-Book"/>
              </a:rPr>
              <a:t>community </a:t>
            </a:r>
            <a:r>
              <a:rPr sz="1050" spc="-10" dirty="0">
                <a:latin typeface="Gotham-Book"/>
                <a:cs typeface="Gotham-Book"/>
              </a:rPr>
              <a:t>involvement, </a:t>
            </a:r>
            <a:r>
              <a:rPr sz="1050" spc="-6" dirty="0">
                <a:latin typeface="Gotham-Book"/>
                <a:cs typeface="Gotham-Book"/>
              </a:rPr>
              <a:t>networking </a:t>
            </a:r>
            <a:r>
              <a:rPr sz="1050" dirty="0">
                <a:latin typeface="Gotham-Book"/>
                <a:cs typeface="Gotham-Book"/>
              </a:rPr>
              <a:t>and  </a:t>
            </a:r>
            <a:r>
              <a:rPr sz="1050" spc="-6" dirty="0">
                <a:latin typeface="Gotham-Book"/>
                <a:cs typeface="Gotham-Book"/>
              </a:rPr>
              <a:t>business. </a:t>
            </a:r>
            <a:r>
              <a:rPr sz="1050" spc="-10" dirty="0">
                <a:latin typeface="Gotham-Book"/>
                <a:cs typeface="Gotham-Book"/>
              </a:rPr>
              <a:t>Through </a:t>
            </a:r>
            <a:r>
              <a:rPr sz="1050" dirty="0">
                <a:latin typeface="Gotham-Book"/>
                <a:cs typeface="Gotham-Book"/>
              </a:rPr>
              <a:t>its global</a:t>
            </a:r>
            <a:r>
              <a:rPr lang="en-GB" sz="1050" dirty="0">
                <a:latin typeface="Gotham-Book"/>
                <a:cs typeface="Gotham-Book"/>
              </a:rPr>
              <a:t> and local</a:t>
            </a:r>
            <a:r>
              <a:rPr sz="1050" dirty="0">
                <a:latin typeface="Gotham-Book"/>
                <a:cs typeface="Gotham-Book"/>
              </a:rPr>
              <a:t> </a:t>
            </a:r>
            <a:r>
              <a:rPr sz="1050" spc="-6" dirty="0">
                <a:latin typeface="Gotham-Book"/>
                <a:cs typeface="Gotham-Book"/>
              </a:rPr>
              <a:t>chapters, </a:t>
            </a:r>
            <a:r>
              <a:rPr sz="1050" dirty="0">
                <a:latin typeface="Gotham-Book"/>
                <a:cs typeface="Gotham-Book"/>
              </a:rPr>
              <a:t>OPEN Pride </a:t>
            </a:r>
            <a:r>
              <a:rPr sz="1050" spc="-10" dirty="0">
                <a:latin typeface="Gotham-Book"/>
                <a:cs typeface="Gotham-Book"/>
              </a:rPr>
              <a:t>works to foster </a:t>
            </a:r>
            <a:r>
              <a:rPr sz="1050" dirty="0">
                <a:latin typeface="Gotham-Book"/>
                <a:cs typeface="Gotham-Book"/>
              </a:rPr>
              <a:t>an </a:t>
            </a:r>
            <a:r>
              <a:rPr sz="1050" spc="-6" dirty="0">
                <a:latin typeface="Gotham-Book"/>
                <a:cs typeface="Gotham-Book"/>
              </a:rPr>
              <a:t>inclusive </a:t>
            </a:r>
            <a:r>
              <a:rPr sz="1050" dirty="0">
                <a:latin typeface="Gotham-Book"/>
                <a:cs typeface="Gotham-Book"/>
              </a:rPr>
              <a:t>and engaging </a:t>
            </a:r>
            <a:r>
              <a:rPr sz="1050" spc="-10" dirty="0">
                <a:latin typeface="Gotham-Book"/>
                <a:cs typeface="Gotham-Book"/>
              </a:rPr>
              <a:t>work </a:t>
            </a:r>
            <a:r>
              <a:rPr sz="1050" spc="-6" dirty="0">
                <a:latin typeface="Gotham-Book"/>
                <a:cs typeface="Gotham-Book"/>
              </a:rPr>
              <a:t>environment for Omnicom’s </a:t>
            </a:r>
            <a:r>
              <a:rPr sz="1050" spc="-20" dirty="0">
                <a:latin typeface="Gotham-Book"/>
                <a:cs typeface="Gotham-Book"/>
              </a:rPr>
              <a:t>LGBTQ+ </a:t>
            </a:r>
            <a:r>
              <a:rPr sz="1050" spc="-6" dirty="0">
                <a:latin typeface="Gotham-Book"/>
                <a:cs typeface="Gotham-Book"/>
              </a:rPr>
              <a:t>community </a:t>
            </a:r>
            <a:r>
              <a:rPr sz="1050" dirty="0">
                <a:latin typeface="Gotham-Book"/>
                <a:cs typeface="Gotham-Book"/>
              </a:rPr>
              <a:t>and its</a:t>
            </a:r>
            <a:r>
              <a:rPr sz="1050" spc="6" dirty="0">
                <a:latin typeface="Gotham-Book"/>
                <a:cs typeface="Gotham-Book"/>
              </a:rPr>
              <a:t> </a:t>
            </a:r>
            <a:r>
              <a:rPr sz="1050" dirty="0">
                <a:latin typeface="Gotham-Book"/>
                <a:cs typeface="Gotham-Book"/>
              </a:rPr>
              <a:t>allies.</a:t>
            </a:r>
          </a:p>
        </p:txBody>
      </p:sp>
      <p:sp>
        <p:nvSpPr>
          <p:cNvPr id="11" name="object 11">
            <a:extLst>
              <a:ext uri="{FF2B5EF4-FFF2-40B4-BE49-F238E27FC236}">
                <a16:creationId xmlns:a16="http://schemas.microsoft.com/office/drawing/2014/main" id="{D0A28803-CCD2-E524-F65C-DB2A5B1C5B7A}"/>
              </a:ext>
            </a:extLst>
          </p:cNvPr>
          <p:cNvSpPr/>
          <p:nvPr/>
        </p:nvSpPr>
        <p:spPr>
          <a:xfrm>
            <a:off x="7337956" y="2559209"/>
            <a:ext cx="888671" cy="815319"/>
          </a:xfrm>
          <a:prstGeom prst="rect">
            <a:avLst/>
          </a:prstGeom>
          <a:blipFill>
            <a:blip r:embed="rId3" cstate="print"/>
            <a:stretch>
              <a:fillRect/>
            </a:stretch>
          </a:blipFill>
        </p:spPr>
        <p:txBody>
          <a:bodyPr wrap="square" lIns="0" tIns="0" rIns="0" bIns="0" rtlCol="0"/>
          <a:lstStyle/>
          <a:p>
            <a:endParaRPr sz="1653"/>
          </a:p>
        </p:txBody>
      </p:sp>
      <p:sp>
        <p:nvSpPr>
          <p:cNvPr id="15" name="object 15">
            <a:extLst>
              <a:ext uri="{FF2B5EF4-FFF2-40B4-BE49-F238E27FC236}">
                <a16:creationId xmlns:a16="http://schemas.microsoft.com/office/drawing/2014/main" id="{5F66E8EC-73F5-4948-BAF2-001AF1BF7F33}"/>
              </a:ext>
            </a:extLst>
          </p:cNvPr>
          <p:cNvSpPr/>
          <p:nvPr/>
        </p:nvSpPr>
        <p:spPr>
          <a:xfrm>
            <a:off x="7095174" y="1854006"/>
            <a:ext cx="0" cy="5234305"/>
          </a:xfrm>
          <a:custGeom>
            <a:avLst/>
            <a:gdLst/>
            <a:ahLst/>
            <a:cxnLst/>
            <a:rect l="l" t="t" r="r" b="b"/>
            <a:pathLst>
              <a:path h="5234305">
                <a:moveTo>
                  <a:pt x="0" y="0"/>
                </a:moveTo>
                <a:lnTo>
                  <a:pt x="0" y="5234152"/>
                </a:lnTo>
              </a:path>
            </a:pathLst>
          </a:custGeom>
          <a:ln w="6350">
            <a:solidFill>
              <a:srgbClr val="58595B"/>
            </a:solidFill>
          </a:ln>
        </p:spPr>
        <p:txBody>
          <a:bodyPr wrap="square" lIns="0" tIns="0" rIns="0" bIns="0" rtlCol="0"/>
          <a:lstStyle/>
          <a:p>
            <a:endParaRPr sz="1653"/>
          </a:p>
        </p:txBody>
      </p:sp>
      <p:sp>
        <p:nvSpPr>
          <p:cNvPr id="16" name="object 16">
            <a:extLst>
              <a:ext uri="{FF2B5EF4-FFF2-40B4-BE49-F238E27FC236}">
                <a16:creationId xmlns:a16="http://schemas.microsoft.com/office/drawing/2014/main" id="{BD605CBF-E720-7029-C805-F90CD067F0F9}"/>
              </a:ext>
            </a:extLst>
          </p:cNvPr>
          <p:cNvSpPr txBox="1"/>
          <p:nvPr/>
        </p:nvSpPr>
        <p:spPr>
          <a:xfrm>
            <a:off x="4358318" y="3814280"/>
            <a:ext cx="2514476" cy="3390672"/>
          </a:xfrm>
          <a:prstGeom prst="rect">
            <a:avLst/>
          </a:prstGeom>
        </p:spPr>
        <p:txBody>
          <a:bodyPr vert="horz" wrap="square" lIns="0" tIns="12700" rIns="0" bIns="0" rtlCol="0">
            <a:spAutoFit/>
          </a:bodyPr>
          <a:lstStyle/>
          <a:p>
            <a:r>
              <a:rPr lang="en-GB" sz="1100" dirty="0">
                <a:latin typeface="Gotham-Book"/>
              </a:rPr>
              <a:t>We run a range of Talent programs and initiatives, designed to help people grow and develop to be their very best.  These include our JET program for non managers, My Manager program for new managers  and our Transformational Leadership Program for future leaders.   Selection to attend is based on merit and equal opportunity is given to all.</a:t>
            </a:r>
          </a:p>
          <a:p>
            <a:endParaRPr lang="en-GB" sz="1100" dirty="0">
              <a:latin typeface="Gotham-Book"/>
            </a:endParaRPr>
          </a:p>
          <a:p>
            <a:r>
              <a:rPr lang="en-GB" sz="1100" dirty="0">
                <a:latin typeface="Gotham-Book"/>
              </a:rPr>
              <a:t>We promote managers from within which demonstrates our commitment to providing career opportunities for women in management and leadership positions. </a:t>
            </a:r>
          </a:p>
          <a:p>
            <a:endParaRPr lang="en-GB" sz="1100" dirty="0">
              <a:latin typeface="Gotham-Book"/>
            </a:endParaRPr>
          </a:p>
          <a:p>
            <a:r>
              <a:rPr lang="en-GB" sz="1100" dirty="0">
                <a:latin typeface="Gotham-Book"/>
              </a:rPr>
              <a:t>We will continue to review our talent management and succession planning strategies to encourage women into senior leadership positions.</a:t>
            </a:r>
          </a:p>
          <a:p>
            <a:endParaRPr lang="en-GB" sz="1050" dirty="0">
              <a:solidFill>
                <a:schemeClr val="tx1">
                  <a:lumMod val="75000"/>
                  <a:lumOff val="25000"/>
                </a:schemeClr>
              </a:solidFill>
              <a:latin typeface="Gotham-Book"/>
            </a:endParaRPr>
          </a:p>
        </p:txBody>
      </p:sp>
      <p:sp>
        <p:nvSpPr>
          <p:cNvPr id="17" name="object 17">
            <a:extLst>
              <a:ext uri="{FF2B5EF4-FFF2-40B4-BE49-F238E27FC236}">
                <a16:creationId xmlns:a16="http://schemas.microsoft.com/office/drawing/2014/main" id="{7825A5A2-493D-ABEB-7E4E-4029B74DA355}"/>
              </a:ext>
            </a:extLst>
          </p:cNvPr>
          <p:cNvSpPr/>
          <p:nvPr/>
        </p:nvSpPr>
        <p:spPr>
          <a:xfrm>
            <a:off x="720000" y="7088153"/>
            <a:ext cx="1769110" cy="273050"/>
          </a:xfrm>
          <a:custGeom>
            <a:avLst/>
            <a:gdLst/>
            <a:ahLst/>
            <a:cxnLst/>
            <a:rect l="l" t="t" r="r" b="b"/>
            <a:pathLst>
              <a:path w="1769110" h="273050">
                <a:moveTo>
                  <a:pt x="884250" y="0"/>
                </a:moveTo>
                <a:lnTo>
                  <a:pt x="807954" y="499"/>
                </a:lnTo>
                <a:lnTo>
                  <a:pt x="733460" y="1972"/>
                </a:lnTo>
                <a:lnTo>
                  <a:pt x="661034" y="4377"/>
                </a:lnTo>
                <a:lnTo>
                  <a:pt x="590941" y="7672"/>
                </a:lnTo>
                <a:lnTo>
                  <a:pt x="523446" y="11818"/>
                </a:lnTo>
                <a:lnTo>
                  <a:pt x="458815" y="16773"/>
                </a:lnTo>
                <a:lnTo>
                  <a:pt x="397314" y="22496"/>
                </a:lnTo>
                <a:lnTo>
                  <a:pt x="339207" y="28946"/>
                </a:lnTo>
                <a:lnTo>
                  <a:pt x="284760" y="36083"/>
                </a:lnTo>
                <a:lnTo>
                  <a:pt x="234239" y="43866"/>
                </a:lnTo>
                <a:lnTo>
                  <a:pt x="187909" y="52254"/>
                </a:lnTo>
                <a:lnTo>
                  <a:pt x="146035" y="61205"/>
                </a:lnTo>
                <a:lnTo>
                  <a:pt x="108884" y="70679"/>
                </a:lnTo>
                <a:lnTo>
                  <a:pt x="49808" y="91034"/>
                </a:lnTo>
                <a:lnTo>
                  <a:pt x="12806" y="112990"/>
                </a:lnTo>
                <a:lnTo>
                  <a:pt x="0" y="136220"/>
                </a:lnTo>
                <a:lnTo>
                  <a:pt x="3245" y="147976"/>
                </a:lnTo>
                <a:lnTo>
                  <a:pt x="49808" y="181412"/>
                </a:lnTo>
                <a:lnTo>
                  <a:pt x="108884" y="201769"/>
                </a:lnTo>
                <a:lnTo>
                  <a:pt x="146035" y="211244"/>
                </a:lnTo>
                <a:lnTo>
                  <a:pt x="187909" y="220196"/>
                </a:lnTo>
                <a:lnTo>
                  <a:pt x="234239" y="228584"/>
                </a:lnTo>
                <a:lnTo>
                  <a:pt x="284760" y="236367"/>
                </a:lnTo>
                <a:lnTo>
                  <a:pt x="339207" y="243505"/>
                </a:lnTo>
                <a:lnTo>
                  <a:pt x="397314" y="249956"/>
                </a:lnTo>
                <a:lnTo>
                  <a:pt x="458815" y="255679"/>
                </a:lnTo>
                <a:lnTo>
                  <a:pt x="523446" y="260634"/>
                </a:lnTo>
                <a:lnTo>
                  <a:pt x="590941" y="264780"/>
                </a:lnTo>
                <a:lnTo>
                  <a:pt x="661034" y="268075"/>
                </a:lnTo>
                <a:lnTo>
                  <a:pt x="733460" y="270480"/>
                </a:lnTo>
                <a:lnTo>
                  <a:pt x="807954" y="271953"/>
                </a:lnTo>
                <a:lnTo>
                  <a:pt x="884250" y="272453"/>
                </a:lnTo>
                <a:lnTo>
                  <a:pt x="960546" y="271953"/>
                </a:lnTo>
                <a:lnTo>
                  <a:pt x="1035039" y="270480"/>
                </a:lnTo>
                <a:lnTo>
                  <a:pt x="1107465" y="268075"/>
                </a:lnTo>
                <a:lnTo>
                  <a:pt x="1177559" y="264780"/>
                </a:lnTo>
                <a:lnTo>
                  <a:pt x="1245053" y="260634"/>
                </a:lnTo>
                <a:lnTo>
                  <a:pt x="1309684" y="255679"/>
                </a:lnTo>
                <a:lnTo>
                  <a:pt x="1371186" y="249956"/>
                </a:lnTo>
                <a:lnTo>
                  <a:pt x="1429293" y="243505"/>
                </a:lnTo>
                <a:lnTo>
                  <a:pt x="1483739" y="236367"/>
                </a:lnTo>
                <a:lnTo>
                  <a:pt x="1534260" y="228584"/>
                </a:lnTo>
                <a:lnTo>
                  <a:pt x="1580590" y="220196"/>
                </a:lnTo>
                <a:lnTo>
                  <a:pt x="1622464" y="211244"/>
                </a:lnTo>
                <a:lnTo>
                  <a:pt x="1659616" y="201769"/>
                </a:lnTo>
                <a:lnTo>
                  <a:pt x="1718691" y="181412"/>
                </a:lnTo>
                <a:lnTo>
                  <a:pt x="1755694" y="159453"/>
                </a:lnTo>
                <a:lnTo>
                  <a:pt x="1768500" y="136220"/>
                </a:lnTo>
                <a:lnTo>
                  <a:pt x="1765254" y="124466"/>
                </a:lnTo>
                <a:lnTo>
                  <a:pt x="1718691" y="91034"/>
                </a:lnTo>
                <a:lnTo>
                  <a:pt x="1659616" y="70679"/>
                </a:lnTo>
                <a:lnTo>
                  <a:pt x="1622464" y="61205"/>
                </a:lnTo>
                <a:lnTo>
                  <a:pt x="1580590" y="52254"/>
                </a:lnTo>
                <a:lnTo>
                  <a:pt x="1534260" y="43866"/>
                </a:lnTo>
                <a:lnTo>
                  <a:pt x="1483739" y="36083"/>
                </a:lnTo>
                <a:lnTo>
                  <a:pt x="1429293" y="28946"/>
                </a:lnTo>
                <a:lnTo>
                  <a:pt x="1371186" y="22496"/>
                </a:lnTo>
                <a:lnTo>
                  <a:pt x="1309684" y="16773"/>
                </a:lnTo>
                <a:lnTo>
                  <a:pt x="1245053" y="11818"/>
                </a:lnTo>
                <a:lnTo>
                  <a:pt x="1177559" y="7672"/>
                </a:lnTo>
                <a:lnTo>
                  <a:pt x="1107465" y="4377"/>
                </a:lnTo>
                <a:lnTo>
                  <a:pt x="1035039" y="1972"/>
                </a:lnTo>
                <a:lnTo>
                  <a:pt x="960546" y="499"/>
                </a:lnTo>
                <a:lnTo>
                  <a:pt x="884250" y="0"/>
                </a:lnTo>
                <a:close/>
              </a:path>
            </a:pathLst>
          </a:custGeom>
          <a:solidFill>
            <a:srgbClr val="004685"/>
          </a:solidFill>
        </p:spPr>
        <p:txBody>
          <a:bodyPr wrap="square" lIns="0" tIns="0" rIns="0" bIns="0" rtlCol="0"/>
          <a:lstStyle/>
          <a:p>
            <a:endParaRPr sz="1653"/>
          </a:p>
        </p:txBody>
      </p:sp>
      <p:sp>
        <p:nvSpPr>
          <p:cNvPr id="26" name="object 16">
            <a:extLst>
              <a:ext uri="{FF2B5EF4-FFF2-40B4-BE49-F238E27FC236}">
                <a16:creationId xmlns:a16="http://schemas.microsoft.com/office/drawing/2014/main" id="{AD460949-15B2-A12A-7E92-82A67CC823C9}"/>
              </a:ext>
            </a:extLst>
          </p:cNvPr>
          <p:cNvSpPr txBox="1"/>
          <p:nvPr/>
        </p:nvSpPr>
        <p:spPr>
          <a:xfrm>
            <a:off x="4319550" y="1441895"/>
            <a:ext cx="2514476" cy="1705595"/>
          </a:xfrm>
          <a:prstGeom prst="rect">
            <a:avLst/>
          </a:prstGeom>
        </p:spPr>
        <p:txBody>
          <a:bodyPr vert="horz" wrap="square" lIns="0" tIns="12700" rIns="0" bIns="0" rtlCol="0">
            <a:spAutoFit/>
          </a:bodyPr>
          <a:lstStyle/>
          <a:p>
            <a:r>
              <a:rPr lang="en-GB" sz="1100" dirty="0">
                <a:solidFill>
                  <a:schemeClr val="tx1">
                    <a:lumMod val="75000"/>
                    <a:lumOff val="25000"/>
                  </a:schemeClr>
                </a:solidFill>
                <a:latin typeface="Gotham-Book"/>
              </a:rPr>
              <a:t>Whilst Gender Pay Gap reporting is focussed on gender equality in the workplace, at CPM we look at all areas of inclusion.</a:t>
            </a:r>
          </a:p>
          <a:p>
            <a:endParaRPr lang="en-GB" sz="1100" dirty="0">
              <a:solidFill>
                <a:schemeClr val="tx1">
                  <a:lumMod val="75000"/>
                  <a:lumOff val="25000"/>
                </a:schemeClr>
              </a:solidFill>
              <a:latin typeface="Gotham-Book"/>
            </a:endParaRPr>
          </a:p>
          <a:p>
            <a:r>
              <a:rPr lang="en-GB" sz="1100" dirty="0">
                <a:solidFill>
                  <a:schemeClr val="tx1">
                    <a:lumMod val="75000"/>
                    <a:lumOff val="25000"/>
                  </a:schemeClr>
                </a:solidFill>
                <a:latin typeface="Gotham-Book"/>
              </a:rPr>
              <a:t>We continue to actively invest in and promote  the </a:t>
            </a:r>
            <a:r>
              <a:rPr lang="en-GB" sz="1100" dirty="0" err="1">
                <a:solidFill>
                  <a:schemeClr val="tx1">
                    <a:lumMod val="75000"/>
                    <a:lumOff val="25000"/>
                  </a:schemeClr>
                </a:solidFill>
                <a:latin typeface="Gotham-Book"/>
              </a:rPr>
              <a:t>Omniwomen</a:t>
            </a:r>
            <a:r>
              <a:rPr lang="en-GB" sz="1100" dirty="0">
                <a:solidFill>
                  <a:schemeClr val="tx1">
                    <a:lumMod val="75000"/>
                    <a:lumOff val="25000"/>
                  </a:schemeClr>
                </a:solidFill>
                <a:latin typeface="Gotham-Book"/>
              </a:rPr>
              <a:t> initiative which is open to all  employees across all levels in our business, giving them the opportunity to network, learn and develop. </a:t>
            </a:r>
          </a:p>
        </p:txBody>
      </p:sp>
      <p:sp>
        <p:nvSpPr>
          <p:cNvPr id="18" name="TextBox 17">
            <a:extLst>
              <a:ext uri="{FF2B5EF4-FFF2-40B4-BE49-F238E27FC236}">
                <a16:creationId xmlns:a16="http://schemas.microsoft.com/office/drawing/2014/main" id="{7176937F-9FB2-F396-9BB9-9E9DABFD27FD}"/>
              </a:ext>
            </a:extLst>
          </p:cNvPr>
          <p:cNvSpPr txBox="1"/>
          <p:nvPr/>
        </p:nvSpPr>
        <p:spPr>
          <a:xfrm>
            <a:off x="4304360" y="3317572"/>
            <a:ext cx="1447797" cy="369332"/>
          </a:xfrm>
          <a:prstGeom prst="rect">
            <a:avLst/>
          </a:prstGeom>
          <a:noFill/>
        </p:spPr>
        <p:txBody>
          <a:bodyPr wrap="square" lIns="91440" tIns="45720" rIns="91440" bIns="45720" rtlCol="0" anchor="t">
            <a:spAutoFit/>
          </a:bodyPr>
          <a:lstStyle/>
          <a:p>
            <a:r>
              <a:rPr lang="en-GB"/>
              <a:t>Top Talent</a:t>
            </a:r>
            <a:endParaRPr lang="en-GB">
              <a:cs typeface="Calibri"/>
            </a:endParaRPr>
          </a:p>
        </p:txBody>
      </p:sp>
      <p:pic>
        <p:nvPicPr>
          <p:cNvPr id="19" name="Picture 18">
            <a:extLst>
              <a:ext uri="{FF2B5EF4-FFF2-40B4-BE49-F238E27FC236}">
                <a16:creationId xmlns:a16="http://schemas.microsoft.com/office/drawing/2014/main" id="{9389F357-1989-BFDD-F8BA-A72F5B5120D1}"/>
              </a:ext>
            </a:extLst>
          </p:cNvPr>
          <p:cNvPicPr>
            <a:picLocks noChangeAspect="1"/>
          </p:cNvPicPr>
          <p:nvPr/>
        </p:nvPicPr>
        <p:blipFill>
          <a:blip r:embed="rId4"/>
          <a:stretch>
            <a:fillRect/>
          </a:stretch>
        </p:blipFill>
        <p:spPr>
          <a:xfrm>
            <a:off x="220255" y="6991317"/>
            <a:ext cx="1384300" cy="355220"/>
          </a:xfrm>
          <a:prstGeom prst="rect">
            <a:avLst/>
          </a:prstGeom>
        </p:spPr>
      </p:pic>
      <p:sp>
        <p:nvSpPr>
          <p:cNvPr id="21" name="object 7">
            <a:extLst>
              <a:ext uri="{FF2B5EF4-FFF2-40B4-BE49-F238E27FC236}">
                <a16:creationId xmlns:a16="http://schemas.microsoft.com/office/drawing/2014/main" id="{650C3EC3-89F9-880D-08B9-C030017D48EB}"/>
              </a:ext>
            </a:extLst>
          </p:cNvPr>
          <p:cNvSpPr txBox="1"/>
          <p:nvPr/>
        </p:nvSpPr>
        <p:spPr>
          <a:xfrm>
            <a:off x="7301795" y="659893"/>
            <a:ext cx="2996268" cy="1467068"/>
          </a:xfrm>
          <a:prstGeom prst="rect">
            <a:avLst/>
          </a:prstGeom>
        </p:spPr>
        <p:txBody>
          <a:bodyPr vert="horz" wrap="square" lIns="0" tIns="12700" rIns="0" bIns="0" rtlCol="0">
            <a:spAutoFit/>
          </a:bodyPr>
          <a:lstStyle/>
          <a:p>
            <a:pPr marL="12700" marR="243208">
              <a:spcBef>
                <a:spcPts val="100"/>
              </a:spcBef>
            </a:pPr>
            <a:r>
              <a:rPr sz="1050" b="1" spc="-10" dirty="0">
                <a:latin typeface="Gotham-Book"/>
                <a:cs typeface="Gotham"/>
              </a:rPr>
              <a:t>The Omnicom </a:t>
            </a:r>
            <a:r>
              <a:rPr sz="1050" b="1" dirty="0">
                <a:latin typeface="Gotham-Book"/>
                <a:cs typeface="Gotham"/>
              </a:rPr>
              <a:t>People </a:t>
            </a:r>
            <a:r>
              <a:rPr sz="1050" b="1" spc="-6" dirty="0">
                <a:latin typeface="Gotham-Book"/>
                <a:cs typeface="Gotham"/>
              </a:rPr>
              <a:t>Engagement </a:t>
            </a:r>
            <a:r>
              <a:rPr sz="1050" b="1" spc="-10" dirty="0">
                <a:latin typeface="Gotham-Book"/>
                <a:cs typeface="Gotham"/>
              </a:rPr>
              <a:t>Network</a:t>
            </a:r>
            <a:r>
              <a:rPr sz="1050" b="1" spc="10" dirty="0">
                <a:latin typeface="Gotham-Book"/>
                <a:cs typeface="Gotham"/>
              </a:rPr>
              <a:t> </a:t>
            </a:r>
            <a:r>
              <a:rPr sz="1050" b="1" spc="-6" dirty="0">
                <a:latin typeface="Gotham-Book"/>
                <a:cs typeface="Gotham"/>
              </a:rPr>
              <a:t>(OPEN)</a:t>
            </a:r>
            <a:endParaRPr sz="1050" dirty="0">
              <a:latin typeface="Gotham-Book"/>
              <a:cs typeface="Gotham"/>
            </a:endParaRPr>
          </a:p>
          <a:p>
            <a:pPr marL="12700" marR="164468"/>
            <a:r>
              <a:rPr lang="en-GB" sz="1050" spc="-6" dirty="0">
                <a:latin typeface="Gotham-Book"/>
              </a:rPr>
              <a:t>For over 15 years, the Omnicom People Engagement Network (OPEN) has been at the forefront of fostering an inclusive and engaging work environment while creating valuable networking and business opportunities. Inclusion and belonging are core to the culture of Omnicom agencies and integral to the work we do.</a:t>
            </a:r>
          </a:p>
        </p:txBody>
      </p:sp>
      <p:sp>
        <p:nvSpPr>
          <p:cNvPr id="22" name="object 10">
            <a:extLst>
              <a:ext uri="{FF2B5EF4-FFF2-40B4-BE49-F238E27FC236}">
                <a16:creationId xmlns:a16="http://schemas.microsoft.com/office/drawing/2014/main" id="{A71F6D39-609B-DB49-75CD-630331451465}"/>
              </a:ext>
            </a:extLst>
          </p:cNvPr>
          <p:cNvSpPr/>
          <p:nvPr/>
        </p:nvSpPr>
        <p:spPr>
          <a:xfrm>
            <a:off x="7301795" y="388026"/>
            <a:ext cx="808924" cy="221423"/>
          </a:xfrm>
          <a:prstGeom prst="rect">
            <a:avLst/>
          </a:prstGeom>
          <a:blipFill>
            <a:blip r:embed="rId5" cstate="print"/>
            <a:stretch>
              <a:fillRect/>
            </a:stretch>
          </a:blipFill>
        </p:spPr>
        <p:txBody>
          <a:bodyPr wrap="square" lIns="0" tIns="0" rIns="0" bIns="0" rtlCol="0"/>
          <a:lstStyle/>
          <a:p>
            <a:endParaRPr sz="1653"/>
          </a:p>
        </p:txBody>
      </p:sp>
      <p:sp>
        <p:nvSpPr>
          <p:cNvPr id="23" name="object 12">
            <a:extLst>
              <a:ext uri="{FF2B5EF4-FFF2-40B4-BE49-F238E27FC236}">
                <a16:creationId xmlns:a16="http://schemas.microsoft.com/office/drawing/2014/main" id="{23F032F0-62D6-28B2-61E7-05F4C6FD1C77}"/>
              </a:ext>
            </a:extLst>
          </p:cNvPr>
          <p:cNvSpPr/>
          <p:nvPr/>
        </p:nvSpPr>
        <p:spPr>
          <a:xfrm>
            <a:off x="7311448" y="5273005"/>
            <a:ext cx="336143" cy="328993"/>
          </a:xfrm>
          <a:prstGeom prst="rect">
            <a:avLst/>
          </a:prstGeom>
          <a:blipFill>
            <a:blip r:embed="rId6" cstate="print"/>
            <a:stretch>
              <a:fillRect/>
            </a:stretch>
          </a:blipFill>
        </p:spPr>
        <p:txBody>
          <a:bodyPr wrap="square" lIns="0" tIns="0" rIns="0" bIns="0" rtlCol="0"/>
          <a:lstStyle/>
          <a:p>
            <a:endParaRPr sz="1653"/>
          </a:p>
        </p:txBody>
      </p:sp>
      <p:sp>
        <p:nvSpPr>
          <p:cNvPr id="24" name="object 13">
            <a:extLst>
              <a:ext uri="{FF2B5EF4-FFF2-40B4-BE49-F238E27FC236}">
                <a16:creationId xmlns:a16="http://schemas.microsoft.com/office/drawing/2014/main" id="{638A2AA9-BBF3-184E-F91D-1C4784F66755}"/>
              </a:ext>
            </a:extLst>
          </p:cNvPr>
          <p:cNvSpPr/>
          <p:nvPr/>
        </p:nvSpPr>
        <p:spPr>
          <a:xfrm>
            <a:off x="7632149" y="5260541"/>
            <a:ext cx="168262" cy="483851"/>
          </a:xfrm>
          <a:prstGeom prst="rect">
            <a:avLst/>
          </a:prstGeom>
          <a:blipFill>
            <a:blip r:embed="rId7" cstate="print"/>
            <a:stretch>
              <a:fillRect/>
            </a:stretch>
          </a:blipFill>
        </p:spPr>
        <p:txBody>
          <a:bodyPr wrap="square" lIns="0" tIns="0" rIns="0" bIns="0" rtlCol="0"/>
          <a:lstStyle/>
          <a:p>
            <a:endParaRPr sz="1653"/>
          </a:p>
        </p:txBody>
      </p:sp>
      <p:sp>
        <p:nvSpPr>
          <p:cNvPr id="25" name="object 14">
            <a:extLst>
              <a:ext uri="{FF2B5EF4-FFF2-40B4-BE49-F238E27FC236}">
                <a16:creationId xmlns:a16="http://schemas.microsoft.com/office/drawing/2014/main" id="{F556E7BF-E6BC-3123-0537-E9C77C2D70AB}"/>
              </a:ext>
            </a:extLst>
          </p:cNvPr>
          <p:cNvSpPr/>
          <p:nvPr/>
        </p:nvSpPr>
        <p:spPr>
          <a:xfrm>
            <a:off x="7335675" y="5601237"/>
            <a:ext cx="311917" cy="164693"/>
          </a:xfrm>
          <a:prstGeom prst="rect">
            <a:avLst/>
          </a:prstGeom>
          <a:blipFill>
            <a:blip r:embed="rId8" cstate="print"/>
            <a:stretch>
              <a:fillRect/>
            </a:stretch>
          </a:blipFill>
        </p:spPr>
        <p:txBody>
          <a:bodyPr wrap="square" lIns="0" tIns="0" rIns="0" bIns="0" rtlCol="0"/>
          <a:lstStyle/>
          <a:p>
            <a:endParaRPr sz="1653"/>
          </a:p>
        </p:txBody>
      </p:sp>
    </p:spTree>
    <p:extLst>
      <p:ext uri="{BB962C8B-B14F-4D97-AF65-F5344CB8AC3E}">
        <p14:creationId xmlns:p14="http://schemas.microsoft.com/office/powerpoint/2010/main" val="278258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9C807-5D9B-BA3F-8103-5A3260A6B2E5}"/>
            </a:ext>
          </a:extLst>
        </p:cNvPr>
        <p:cNvGrpSpPr/>
        <p:nvPr/>
      </p:nvGrpSpPr>
      <p:grpSpPr>
        <a:xfrm>
          <a:off x="0" y="0"/>
          <a:ext cx="0" cy="0"/>
          <a:chOff x="0" y="0"/>
          <a:chExt cx="0" cy="0"/>
        </a:xfrm>
      </p:grpSpPr>
      <p:sp>
        <p:nvSpPr>
          <p:cNvPr id="3" name="object 3">
            <a:extLst>
              <a:ext uri="{FF2B5EF4-FFF2-40B4-BE49-F238E27FC236}">
                <a16:creationId xmlns:a16="http://schemas.microsoft.com/office/drawing/2014/main" id="{EA9E53B1-DD33-7401-4C20-B021F71988EC}"/>
              </a:ext>
            </a:extLst>
          </p:cNvPr>
          <p:cNvSpPr/>
          <p:nvPr/>
        </p:nvSpPr>
        <p:spPr>
          <a:xfrm>
            <a:off x="8384403" y="7246304"/>
            <a:ext cx="1587601" cy="133708"/>
          </a:xfrm>
          <a:prstGeom prst="rect">
            <a:avLst/>
          </a:prstGeom>
          <a:blipFill>
            <a:blip r:embed="rId3" cstate="print"/>
            <a:stretch>
              <a:fillRect/>
            </a:stretch>
          </a:blipFill>
        </p:spPr>
        <p:txBody>
          <a:bodyPr wrap="square" lIns="0" tIns="0" rIns="0" bIns="0" rtlCol="0"/>
          <a:lstStyle/>
          <a:p>
            <a:endParaRPr sz="1653"/>
          </a:p>
        </p:txBody>
      </p:sp>
      <p:sp>
        <p:nvSpPr>
          <p:cNvPr id="4" name="object 4">
            <a:extLst>
              <a:ext uri="{FF2B5EF4-FFF2-40B4-BE49-F238E27FC236}">
                <a16:creationId xmlns:a16="http://schemas.microsoft.com/office/drawing/2014/main" id="{88225D39-3D72-661F-5929-4067F11A00F4}"/>
              </a:ext>
            </a:extLst>
          </p:cNvPr>
          <p:cNvSpPr txBox="1"/>
          <p:nvPr/>
        </p:nvSpPr>
        <p:spPr>
          <a:xfrm>
            <a:off x="707300" y="7247393"/>
            <a:ext cx="84455" cy="151323"/>
          </a:xfrm>
          <a:prstGeom prst="rect">
            <a:avLst/>
          </a:prstGeom>
        </p:spPr>
        <p:txBody>
          <a:bodyPr vert="horz" wrap="square" lIns="0" tIns="12700" rIns="0" bIns="0" rtlCol="0">
            <a:spAutoFit/>
          </a:bodyPr>
          <a:lstStyle/>
          <a:p>
            <a:pPr marL="12700">
              <a:spcBef>
                <a:spcPts val="100"/>
              </a:spcBef>
            </a:pPr>
            <a:r>
              <a:rPr sz="900">
                <a:solidFill>
                  <a:srgbClr val="FFFFFF"/>
                </a:solidFill>
                <a:latin typeface="Myriad Pro"/>
                <a:cs typeface="Myriad Pro"/>
              </a:rPr>
              <a:t>6</a:t>
            </a:r>
            <a:endParaRPr sz="900">
              <a:latin typeface="Myriad Pro"/>
              <a:cs typeface="Myriad Pro"/>
            </a:endParaRPr>
          </a:p>
        </p:txBody>
      </p:sp>
      <p:sp>
        <p:nvSpPr>
          <p:cNvPr id="5" name="object 5">
            <a:extLst>
              <a:ext uri="{FF2B5EF4-FFF2-40B4-BE49-F238E27FC236}">
                <a16:creationId xmlns:a16="http://schemas.microsoft.com/office/drawing/2014/main" id="{9B562350-6E79-C772-8592-4C0D16A77BBA}"/>
              </a:ext>
            </a:extLst>
          </p:cNvPr>
          <p:cNvSpPr txBox="1">
            <a:spLocks noGrp="1"/>
          </p:cNvSpPr>
          <p:nvPr>
            <p:ph type="title"/>
          </p:nvPr>
        </p:nvSpPr>
        <p:spPr>
          <a:xfrm>
            <a:off x="707299" y="661583"/>
            <a:ext cx="4549267" cy="566822"/>
          </a:xfrm>
          <a:prstGeom prst="rect">
            <a:avLst/>
          </a:prstGeom>
        </p:spPr>
        <p:txBody>
          <a:bodyPr vert="horz" wrap="square" lIns="0" tIns="12700" rIns="0" bIns="0" rtlCol="0">
            <a:spAutoFit/>
          </a:bodyPr>
          <a:lstStyle/>
          <a:p>
            <a:pPr marL="12700">
              <a:spcBef>
                <a:spcPts val="100"/>
              </a:spcBef>
            </a:pPr>
            <a:r>
              <a:rPr lang="en-GB" sz="1800" spc="125">
                <a:solidFill>
                  <a:srgbClr val="EC008C"/>
                </a:solidFill>
              </a:rPr>
              <a:t>CPM United Kingdom Ltd</a:t>
            </a:r>
            <a:endParaRPr sz="1800"/>
          </a:p>
          <a:p>
            <a:pPr marL="12700"/>
            <a:r>
              <a:rPr sz="1800" spc="130"/>
              <a:t>ACTIONS </a:t>
            </a:r>
            <a:r>
              <a:rPr sz="1800" spc="125"/>
              <a:t>MOVING</a:t>
            </a:r>
            <a:r>
              <a:rPr sz="1800" spc="-45"/>
              <a:t> </a:t>
            </a:r>
            <a:r>
              <a:rPr sz="1800" spc="110"/>
              <a:t>FORWARD</a:t>
            </a:r>
            <a:r>
              <a:rPr sz="1800" spc="-360"/>
              <a:t> </a:t>
            </a:r>
            <a:endParaRPr sz="1800"/>
          </a:p>
        </p:txBody>
      </p:sp>
      <p:sp>
        <p:nvSpPr>
          <p:cNvPr id="2" name="object 2">
            <a:extLst>
              <a:ext uri="{FF2B5EF4-FFF2-40B4-BE49-F238E27FC236}">
                <a16:creationId xmlns:a16="http://schemas.microsoft.com/office/drawing/2014/main" id="{0691844F-E96F-5A63-CCBD-9A8058277E86}"/>
              </a:ext>
            </a:extLst>
          </p:cNvPr>
          <p:cNvSpPr/>
          <p:nvPr/>
        </p:nvSpPr>
        <p:spPr>
          <a:xfrm>
            <a:off x="0" y="20689"/>
            <a:ext cx="10692130" cy="7560309"/>
          </a:xfrm>
          <a:custGeom>
            <a:avLst/>
            <a:gdLst/>
            <a:ahLst/>
            <a:cxnLst/>
            <a:rect l="l" t="t" r="r" b="b"/>
            <a:pathLst>
              <a:path w="10692130" h="7560309">
                <a:moveTo>
                  <a:pt x="0" y="7560005"/>
                </a:moveTo>
                <a:lnTo>
                  <a:pt x="10692003" y="7560005"/>
                </a:lnTo>
                <a:lnTo>
                  <a:pt x="10692003" y="0"/>
                </a:lnTo>
                <a:lnTo>
                  <a:pt x="0" y="0"/>
                </a:lnTo>
                <a:lnTo>
                  <a:pt x="0" y="7560005"/>
                </a:lnTo>
                <a:close/>
              </a:path>
            </a:pathLst>
          </a:custGeom>
          <a:solidFill>
            <a:srgbClr val="004685"/>
          </a:solidFill>
        </p:spPr>
        <p:txBody>
          <a:bodyPr wrap="square" lIns="0" tIns="0" rIns="0" bIns="0" rtlCol="0"/>
          <a:lstStyle/>
          <a:p>
            <a:endParaRPr lang="en-GB" sz="1653" dirty="0"/>
          </a:p>
        </p:txBody>
      </p:sp>
      <p:sp>
        <p:nvSpPr>
          <p:cNvPr id="6" name="object 6">
            <a:extLst>
              <a:ext uri="{FF2B5EF4-FFF2-40B4-BE49-F238E27FC236}">
                <a16:creationId xmlns:a16="http://schemas.microsoft.com/office/drawing/2014/main" id="{8403BD1D-043A-AD9B-517D-AF7D7B484C98}"/>
              </a:ext>
            </a:extLst>
          </p:cNvPr>
          <p:cNvSpPr txBox="1"/>
          <p:nvPr/>
        </p:nvSpPr>
        <p:spPr>
          <a:xfrm>
            <a:off x="4439521" y="2992940"/>
            <a:ext cx="1880870" cy="243656"/>
          </a:xfrm>
          <a:prstGeom prst="rect">
            <a:avLst/>
          </a:prstGeom>
        </p:spPr>
        <p:txBody>
          <a:bodyPr vert="horz" wrap="square" lIns="0" tIns="12700" rIns="0" bIns="0" rtlCol="0">
            <a:spAutoFit/>
          </a:bodyPr>
          <a:lstStyle/>
          <a:p>
            <a:pPr marL="81282" marR="5081" indent="-69216">
              <a:spcBef>
                <a:spcPts val="100"/>
              </a:spcBef>
            </a:pPr>
            <a:r>
              <a:rPr lang="en-GB" sz="1500" b="1" dirty="0">
                <a:solidFill>
                  <a:srgbClr val="FFFFFF"/>
                </a:solidFill>
                <a:latin typeface="Gotham-Book"/>
                <a:cs typeface="Gotham-Book"/>
              </a:rPr>
              <a:t>Career</a:t>
            </a:r>
            <a:r>
              <a:rPr lang="en-GB" sz="1500" dirty="0">
                <a:solidFill>
                  <a:srgbClr val="FFFFFF"/>
                </a:solidFill>
                <a:latin typeface="Gotham-Book"/>
                <a:cs typeface="Gotham-Book"/>
              </a:rPr>
              <a:t> </a:t>
            </a:r>
            <a:r>
              <a:rPr lang="en-GB" sz="1500" b="1" dirty="0">
                <a:solidFill>
                  <a:srgbClr val="FFFFFF"/>
                </a:solidFill>
                <a:latin typeface="Gotham-Book"/>
                <a:cs typeface="Gotham-Book"/>
              </a:rPr>
              <a:t>Development</a:t>
            </a:r>
            <a:r>
              <a:rPr lang="en-GB" sz="1500" dirty="0">
                <a:solidFill>
                  <a:srgbClr val="FFFFFF"/>
                </a:solidFill>
                <a:latin typeface="Gotham-Book"/>
                <a:cs typeface="Gotham-Book"/>
              </a:rPr>
              <a:t> </a:t>
            </a:r>
            <a:endParaRPr sz="1500" dirty="0">
              <a:latin typeface="Gotham-Book"/>
              <a:cs typeface="Gotham-Book"/>
            </a:endParaRPr>
          </a:p>
        </p:txBody>
      </p:sp>
      <p:sp>
        <p:nvSpPr>
          <p:cNvPr id="8" name="object 8">
            <a:extLst>
              <a:ext uri="{FF2B5EF4-FFF2-40B4-BE49-F238E27FC236}">
                <a16:creationId xmlns:a16="http://schemas.microsoft.com/office/drawing/2014/main" id="{55BCA437-F74D-B0DD-A728-6EBF75B68F92}"/>
              </a:ext>
            </a:extLst>
          </p:cNvPr>
          <p:cNvSpPr txBox="1"/>
          <p:nvPr/>
        </p:nvSpPr>
        <p:spPr>
          <a:xfrm>
            <a:off x="1478224" y="3021654"/>
            <a:ext cx="2514600" cy="243656"/>
          </a:xfrm>
          <a:prstGeom prst="rect">
            <a:avLst/>
          </a:prstGeom>
        </p:spPr>
        <p:txBody>
          <a:bodyPr vert="horz" wrap="square" lIns="0" tIns="12700" rIns="0" bIns="0" rtlCol="0">
            <a:spAutoFit/>
          </a:bodyPr>
          <a:lstStyle/>
          <a:p>
            <a:pPr marL="81282" marR="5081" indent="-69216">
              <a:spcBef>
                <a:spcPts val="100"/>
              </a:spcBef>
            </a:pPr>
            <a:r>
              <a:rPr lang="en-GB" sz="1500" b="1" dirty="0">
                <a:solidFill>
                  <a:srgbClr val="FFFFFF"/>
                </a:solidFill>
                <a:latin typeface="Gotham-Book"/>
                <a:cs typeface="Gotham-Book"/>
              </a:rPr>
              <a:t>Inclusion &amp; Impact</a:t>
            </a:r>
            <a:endParaRPr sz="1500" b="1" dirty="0">
              <a:latin typeface="Gotham-Book"/>
              <a:cs typeface="Gotham-Book"/>
            </a:endParaRPr>
          </a:p>
        </p:txBody>
      </p:sp>
      <p:sp>
        <p:nvSpPr>
          <p:cNvPr id="10" name="object 10">
            <a:extLst>
              <a:ext uri="{FF2B5EF4-FFF2-40B4-BE49-F238E27FC236}">
                <a16:creationId xmlns:a16="http://schemas.microsoft.com/office/drawing/2014/main" id="{240D8FD6-5581-0DA7-7CFD-40B9A8F0F9B4}"/>
              </a:ext>
            </a:extLst>
          </p:cNvPr>
          <p:cNvSpPr txBox="1"/>
          <p:nvPr/>
        </p:nvSpPr>
        <p:spPr>
          <a:xfrm>
            <a:off x="7658853" y="2966600"/>
            <a:ext cx="2213307" cy="243656"/>
          </a:xfrm>
          <a:prstGeom prst="rect">
            <a:avLst/>
          </a:prstGeom>
        </p:spPr>
        <p:txBody>
          <a:bodyPr vert="horz" wrap="square" lIns="0" tIns="12700" rIns="0" bIns="0" rtlCol="0">
            <a:spAutoFit/>
          </a:bodyPr>
          <a:lstStyle/>
          <a:p>
            <a:pPr marL="81282" marR="5081" indent="-69216">
              <a:spcBef>
                <a:spcPts val="100"/>
              </a:spcBef>
            </a:pPr>
            <a:r>
              <a:rPr lang="en-GB" sz="1500" b="1" dirty="0">
                <a:solidFill>
                  <a:srgbClr val="FFFFFF"/>
                </a:solidFill>
                <a:latin typeface="Gotham-Book"/>
                <a:cs typeface="Gotham-Book"/>
              </a:rPr>
              <a:t>Recruitment and Attraction </a:t>
            </a:r>
            <a:endParaRPr sz="1500" b="1" dirty="0">
              <a:latin typeface="Gotham-Book"/>
              <a:cs typeface="Gotham-Book"/>
            </a:endParaRPr>
          </a:p>
        </p:txBody>
      </p:sp>
      <p:sp>
        <p:nvSpPr>
          <p:cNvPr id="11" name="object 11">
            <a:extLst>
              <a:ext uri="{FF2B5EF4-FFF2-40B4-BE49-F238E27FC236}">
                <a16:creationId xmlns:a16="http://schemas.microsoft.com/office/drawing/2014/main" id="{CD1FA0BE-D0CF-3D43-5A04-F12B94BDA3C1}"/>
              </a:ext>
            </a:extLst>
          </p:cNvPr>
          <p:cNvSpPr txBox="1"/>
          <p:nvPr/>
        </p:nvSpPr>
        <p:spPr>
          <a:xfrm>
            <a:off x="7181884" y="3303470"/>
            <a:ext cx="3092840" cy="3906198"/>
          </a:xfrm>
          <a:prstGeom prst="rect">
            <a:avLst/>
          </a:prstGeom>
        </p:spPr>
        <p:txBody>
          <a:bodyPr vert="horz" wrap="square" lIns="0" tIns="12700" rIns="0" bIns="0" rtlCol="0">
            <a:spAutoFit/>
          </a:bodyPr>
          <a:lstStyle/>
          <a:p>
            <a:r>
              <a:rPr lang="en-GB" sz="1100" spc="-15" dirty="0">
                <a:solidFill>
                  <a:srgbClr val="FFFFFF"/>
                </a:solidFill>
                <a:latin typeface="Gotham-Book"/>
              </a:rPr>
              <a:t>To reduce our gaps, we need to achieve greater gender diversity across our business, at all levels and departments. We need to ensure we are attracting applicants from women into departments with underrepresentation.</a:t>
            </a:r>
          </a:p>
          <a:p>
            <a:endParaRPr lang="en-GB" sz="1100" spc="-15" dirty="0">
              <a:solidFill>
                <a:srgbClr val="FFFFFF"/>
              </a:solidFill>
              <a:latin typeface="Gotham-Book"/>
            </a:endParaRPr>
          </a:p>
          <a:p>
            <a:r>
              <a:rPr lang="en-GB" sz="1100" spc="-15" dirty="0">
                <a:solidFill>
                  <a:srgbClr val="FFFFFF"/>
                </a:solidFill>
                <a:latin typeface="Gotham-Book"/>
              </a:rPr>
              <a:t>We continue to work with our clients and have specific targets and plans in place to ensure we attract and recruit diverse candidates.  We need to make sure that our lower-level roles are attractive prospects for all genders.</a:t>
            </a:r>
          </a:p>
          <a:p>
            <a:r>
              <a:rPr lang="en-GB" sz="1100" spc="-15" dirty="0">
                <a:solidFill>
                  <a:srgbClr val="FFFFFF"/>
                </a:solidFill>
                <a:latin typeface="Gotham-Book"/>
              </a:rPr>
              <a:t> </a:t>
            </a:r>
          </a:p>
          <a:p>
            <a:r>
              <a:rPr lang="en-GB" sz="1100" spc="-15" dirty="0">
                <a:solidFill>
                  <a:srgbClr val="FFFFFF"/>
                </a:solidFill>
                <a:latin typeface="Gotham-Book"/>
              </a:rPr>
              <a:t>We use gender neutral language for adverts and diverse advertising collateral. We invite all hiring managers to do Interview Skills training which includes making hiring managers aware of everyone having natural biases.</a:t>
            </a:r>
          </a:p>
          <a:p>
            <a:endParaRPr lang="en-GB" sz="1100" spc="-15" dirty="0">
              <a:solidFill>
                <a:srgbClr val="FFFFFF"/>
              </a:solidFill>
              <a:latin typeface="Gotham-Book"/>
            </a:endParaRPr>
          </a:p>
          <a:p>
            <a:r>
              <a:rPr lang="en-GB" sz="1100" spc="-15" dirty="0">
                <a:solidFill>
                  <a:srgbClr val="FFFFFF"/>
                </a:solidFill>
                <a:latin typeface="Gotham-Book"/>
              </a:rPr>
              <a:t>We have been working with women candidates to help us to understand:</a:t>
            </a:r>
          </a:p>
          <a:p>
            <a:pPr marL="171450" indent="-171450">
              <a:buFont typeface="Arial" panose="020B0604020202020204" pitchFamily="34" charset="0"/>
              <a:buChar char="•"/>
            </a:pPr>
            <a:r>
              <a:rPr lang="en-GB" sz="1100" spc="-15" dirty="0">
                <a:solidFill>
                  <a:srgbClr val="FFFFFF"/>
                </a:solidFill>
                <a:latin typeface="Gotham-Book"/>
              </a:rPr>
              <a:t>What we could do better to encourage women to apply for roles</a:t>
            </a:r>
          </a:p>
          <a:p>
            <a:pPr marL="171450" indent="-171450">
              <a:buFont typeface="Arial" panose="020B0604020202020204" pitchFamily="34" charset="0"/>
              <a:buChar char="•"/>
            </a:pPr>
            <a:r>
              <a:rPr lang="en-GB" sz="1100" spc="-15" dirty="0">
                <a:solidFill>
                  <a:srgbClr val="FFFFFF"/>
                </a:solidFill>
                <a:latin typeface="Gotham-Book"/>
              </a:rPr>
              <a:t>Where we should advertise our roles to ensure we attract women</a:t>
            </a:r>
          </a:p>
        </p:txBody>
      </p:sp>
      <p:sp>
        <p:nvSpPr>
          <p:cNvPr id="12" name="object 12">
            <a:extLst>
              <a:ext uri="{FF2B5EF4-FFF2-40B4-BE49-F238E27FC236}">
                <a16:creationId xmlns:a16="http://schemas.microsoft.com/office/drawing/2014/main" id="{74F25FC7-FA21-24B3-902E-DD8D2A13B6CF}"/>
              </a:ext>
            </a:extLst>
          </p:cNvPr>
          <p:cNvSpPr/>
          <p:nvPr/>
        </p:nvSpPr>
        <p:spPr>
          <a:xfrm>
            <a:off x="1639340" y="1765005"/>
            <a:ext cx="1202055" cy="1227935"/>
          </a:xfrm>
          <a:custGeom>
            <a:avLst/>
            <a:gdLst/>
            <a:ahLst/>
            <a:cxnLst/>
            <a:rect l="l" t="t" r="r" b="b"/>
            <a:pathLst>
              <a:path w="1202055" h="1202054">
                <a:moveTo>
                  <a:pt x="600811" y="0"/>
                </a:moveTo>
                <a:lnTo>
                  <a:pt x="553857" y="1807"/>
                </a:lnTo>
                <a:lnTo>
                  <a:pt x="507892" y="7141"/>
                </a:lnTo>
                <a:lnTo>
                  <a:pt x="463048" y="15867"/>
                </a:lnTo>
                <a:lnTo>
                  <a:pt x="419461" y="27852"/>
                </a:lnTo>
                <a:lnTo>
                  <a:pt x="377262" y="42963"/>
                </a:lnTo>
                <a:lnTo>
                  <a:pt x="336587" y="61066"/>
                </a:lnTo>
                <a:lnTo>
                  <a:pt x="297567" y="82026"/>
                </a:lnTo>
                <a:lnTo>
                  <a:pt x="260338" y="105712"/>
                </a:lnTo>
                <a:lnTo>
                  <a:pt x="225031" y="131989"/>
                </a:lnTo>
                <a:lnTo>
                  <a:pt x="191782" y="160724"/>
                </a:lnTo>
                <a:lnTo>
                  <a:pt x="160724" y="191782"/>
                </a:lnTo>
                <a:lnTo>
                  <a:pt x="131989" y="225031"/>
                </a:lnTo>
                <a:lnTo>
                  <a:pt x="105712" y="260338"/>
                </a:lnTo>
                <a:lnTo>
                  <a:pt x="82026" y="297567"/>
                </a:lnTo>
                <a:lnTo>
                  <a:pt x="61066" y="336587"/>
                </a:lnTo>
                <a:lnTo>
                  <a:pt x="42963" y="377262"/>
                </a:lnTo>
                <a:lnTo>
                  <a:pt x="27852" y="419461"/>
                </a:lnTo>
                <a:lnTo>
                  <a:pt x="15867" y="463048"/>
                </a:lnTo>
                <a:lnTo>
                  <a:pt x="7141" y="507892"/>
                </a:lnTo>
                <a:lnTo>
                  <a:pt x="1807" y="553857"/>
                </a:lnTo>
                <a:lnTo>
                  <a:pt x="0" y="600811"/>
                </a:lnTo>
                <a:lnTo>
                  <a:pt x="1807" y="647763"/>
                </a:lnTo>
                <a:lnTo>
                  <a:pt x="7141" y="693727"/>
                </a:lnTo>
                <a:lnTo>
                  <a:pt x="15867" y="738570"/>
                </a:lnTo>
                <a:lnTo>
                  <a:pt x="27852" y="782157"/>
                </a:lnTo>
                <a:lnTo>
                  <a:pt x="42963" y="824355"/>
                </a:lnTo>
                <a:lnTo>
                  <a:pt x="61066" y="865030"/>
                </a:lnTo>
                <a:lnTo>
                  <a:pt x="82026" y="904049"/>
                </a:lnTo>
                <a:lnTo>
                  <a:pt x="105712" y="941279"/>
                </a:lnTo>
                <a:lnTo>
                  <a:pt x="131989" y="976586"/>
                </a:lnTo>
                <a:lnTo>
                  <a:pt x="160724" y="1009835"/>
                </a:lnTo>
                <a:lnTo>
                  <a:pt x="191782" y="1040894"/>
                </a:lnTo>
                <a:lnTo>
                  <a:pt x="225031" y="1069629"/>
                </a:lnTo>
                <a:lnTo>
                  <a:pt x="260338" y="1095907"/>
                </a:lnTo>
                <a:lnTo>
                  <a:pt x="297567" y="1119593"/>
                </a:lnTo>
                <a:lnTo>
                  <a:pt x="336587" y="1140554"/>
                </a:lnTo>
                <a:lnTo>
                  <a:pt x="377262" y="1158658"/>
                </a:lnTo>
                <a:lnTo>
                  <a:pt x="419461" y="1173769"/>
                </a:lnTo>
                <a:lnTo>
                  <a:pt x="463048" y="1185755"/>
                </a:lnTo>
                <a:lnTo>
                  <a:pt x="507892" y="1194481"/>
                </a:lnTo>
                <a:lnTo>
                  <a:pt x="553857" y="1199815"/>
                </a:lnTo>
                <a:lnTo>
                  <a:pt x="600811" y="1201623"/>
                </a:lnTo>
                <a:lnTo>
                  <a:pt x="647765" y="1199815"/>
                </a:lnTo>
                <a:lnTo>
                  <a:pt x="693730" y="1194481"/>
                </a:lnTo>
                <a:lnTo>
                  <a:pt x="738574" y="1185755"/>
                </a:lnTo>
                <a:lnTo>
                  <a:pt x="782161" y="1173769"/>
                </a:lnTo>
                <a:lnTo>
                  <a:pt x="824360" y="1158658"/>
                </a:lnTo>
                <a:lnTo>
                  <a:pt x="865036" y="1140554"/>
                </a:lnTo>
                <a:lnTo>
                  <a:pt x="904055" y="1119593"/>
                </a:lnTo>
                <a:lnTo>
                  <a:pt x="941285" y="1095907"/>
                </a:lnTo>
                <a:lnTo>
                  <a:pt x="976591" y="1069629"/>
                </a:lnTo>
                <a:lnTo>
                  <a:pt x="1009840" y="1040894"/>
                </a:lnTo>
                <a:lnTo>
                  <a:pt x="1040899" y="1009835"/>
                </a:lnTo>
                <a:lnTo>
                  <a:pt x="1069633" y="976586"/>
                </a:lnTo>
                <a:lnTo>
                  <a:pt x="1095910" y="941279"/>
                </a:lnTo>
                <a:lnTo>
                  <a:pt x="1119596" y="904049"/>
                </a:lnTo>
                <a:lnTo>
                  <a:pt x="1140557" y="865030"/>
                </a:lnTo>
                <a:lnTo>
                  <a:pt x="1158659" y="824355"/>
                </a:lnTo>
                <a:lnTo>
                  <a:pt x="1173770" y="782157"/>
                </a:lnTo>
                <a:lnTo>
                  <a:pt x="1185755" y="738570"/>
                </a:lnTo>
                <a:lnTo>
                  <a:pt x="1194481" y="693727"/>
                </a:lnTo>
                <a:lnTo>
                  <a:pt x="1199815" y="647763"/>
                </a:lnTo>
                <a:lnTo>
                  <a:pt x="1201623" y="600811"/>
                </a:lnTo>
                <a:lnTo>
                  <a:pt x="1199815" y="553857"/>
                </a:lnTo>
                <a:lnTo>
                  <a:pt x="1194481" y="507892"/>
                </a:lnTo>
                <a:lnTo>
                  <a:pt x="1185755" y="463048"/>
                </a:lnTo>
                <a:lnTo>
                  <a:pt x="1173770" y="419461"/>
                </a:lnTo>
                <a:lnTo>
                  <a:pt x="1158659" y="377262"/>
                </a:lnTo>
                <a:lnTo>
                  <a:pt x="1140557" y="336587"/>
                </a:lnTo>
                <a:lnTo>
                  <a:pt x="1119596" y="297567"/>
                </a:lnTo>
                <a:lnTo>
                  <a:pt x="1095910" y="260338"/>
                </a:lnTo>
                <a:lnTo>
                  <a:pt x="1069633" y="225031"/>
                </a:lnTo>
                <a:lnTo>
                  <a:pt x="1040899" y="191782"/>
                </a:lnTo>
                <a:lnTo>
                  <a:pt x="1009840" y="160724"/>
                </a:lnTo>
                <a:lnTo>
                  <a:pt x="976591" y="131989"/>
                </a:lnTo>
                <a:lnTo>
                  <a:pt x="941285" y="105712"/>
                </a:lnTo>
                <a:lnTo>
                  <a:pt x="904055" y="82026"/>
                </a:lnTo>
                <a:lnTo>
                  <a:pt x="865036" y="61066"/>
                </a:lnTo>
                <a:lnTo>
                  <a:pt x="824360" y="42963"/>
                </a:lnTo>
                <a:lnTo>
                  <a:pt x="782161" y="27852"/>
                </a:lnTo>
                <a:lnTo>
                  <a:pt x="738574" y="15867"/>
                </a:lnTo>
                <a:lnTo>
                  <a:pt x="693730" y="7141"/>
                </a:lnTo>
                <a:lnTo>
                  <a:pt x="647765" y="1807"/>
                </a:lnTo>
                <a:lnTo>
                  <a:pt x="600811" y="0"/>
                </a:lnTo>
                <a:close/>
              </a:path>
            </a:pathLst>
          </a:custGeom>
          <a:solidFill>
            <a:srgbClr val="EC008C"/>
          </a:solidFill>
        </p:spPr>
        <p:txBody>
          <a:bodyPr wrap="square" lIns="0" tIns="0" rIns="0" bIns="0" rtlCol="0"/>
          <a:lstStyle/>
          <a:p>
            <a:endParaRPr sz="1653"/>
          </a:p>
        </p:txBody>
      </p:sp>
      <p:sp>
        <p:nvSpPr>
          <p:cNvPr id="13" name="object 13">
            <a:extLst>
              <a:ext uri="{FF2B5EF4-FFF2-40B4-BE49-F238E27FC236}">
                <a16:creationId xmlns:a16="http://schemas.microsoft.com/office/drawing/2014/main" id="{DD3BA030-17F1-C9A1-4F96-8130143CBD08}"/>
              </a:ext>
            </a:extLst>
          </p:cNvPr>
          <p:cNvSpPr/>
          <p:nvPr/>
        </p:nvSpPr>
        <p:spPr>
          <a:xfrm>
            <a:off x="4869185" y="1766549"/>
            <a:ext cx="1202055" cy="1202055"/>
          </a:xfrm>
          <a:custGeom>
            <a:avLst/>
            <a:gdLst/>
            <a:ahLst/>
            <a:cxnLst/>
            <a:rect l="l" t="t" r="r" b="b"/>
            <a:pathLst>
              <a:path w="1202054" h="1202054">
                <a:moveTo>
                  <a:pt x="600811" y="0"/>
                </a:moveTo>
                <a:lnTo>
                  <a:pt x="553857" y="1807"/>
                </a:lnTo>
                <a:lnTo>
                  <a:pt x="507892" y="7141"/>
                </a:lnTo>
                <a:lnTo>
                  <a:pt x="463048" y="15867"/>
                </a:lnTo>
                <a:lnTo>
                  <a:pt x="419461" y="27852"/>
                </a:lnTo>
                <a:lnTo>
                  <a:pt x="377262" y="42963"/>
                </a:lnTo>
                <a:lnTo>
                  <a:pt x="336587" y="61066"/>
                </a:lnTo>
                <a:lnTo>
                  <a:pt x="297567" y="82026"/>
                </a:lnTo>
                <a:lnTo>
                  <a:pt x="260338" y="105712"/>
                </a:lnTo>
                <a:lnTo>
                  <a:pt x="225031" y="131989"/>
                </a:lnTo>
                <a:lnTo>
                  <a:pt x="191782" y="160724"/>
                </a:lnTo>
                <a:lnTo>
                  <a:pt x="160724" y="191782"/>
                </a:lnTo>
                <a:lnTo>
                  <a:pt x="131989" y="225031"/>
                </a:lnTo>
                <a:lnTo>
                  <a:pt x="105712" y="260338"/>
                </a:lnTo>
                <a:lnTo>
                  <a:pt x="82026" y="297567"/>
                </a:lnTo>
                <a:lnTo>
                  <a:pt x="61066" y="336587"/>
                </a:lnTo>
                <a:lnTo>
                  <a:pt x="42963" y="377262"/>
                </a:lnTo>
                <a:lnTo>
                  <a:pt x="27852" y="419461"/>
                </a:lnTo>
                <a:lnTo>
                  <a:pt x="15867" y="463048"/>
                </a:lnTo>
                <a:lnTo>
                  <a:pt x="7141" y="507892"/>
                </a:lnTo>
                <a:lnTo>
                  <a:pt x="1807" y="553857"/>
                </a:lnTo>
                <a:lnTo>
                  <a:pt x="0" y="600811"/>
                </a:lnTo>
                <a:lnTo>
                  <a:pt x="1807" y="647763"/>
                </a:lnTo>
                <a:lnTo>
                  <a:pt x="7141" y="693727"/>
                </a:lnTo>
                <a:lnTo>
                  <a:pt x="15867" y="738570"/>
                </a:lnTo>
                <a:lnTo>
                  <a:pt x="27852" y="782157"/>
                </a:lnTo>
                <a:lnTo>
                  <a:pt x="42963" y="824355"/>
                </a:lnTo>
                <a:lnTo>
                  <a:pt x="61066" y="865030"/>
                </a:lnTo>
                <a:lnTo>
                  <a:pt x="82026" y="904049"/>
                </a:lnTo>
                <a:lnTo>
                  <a:pt x="105712" y="941279"/>
                </a:lnTo>
                <a:lnTo>
                  <a:pt x="131989" y="976586"/>
                </a:lnTo>
                <a:lnTo>
                  <a:pt x="160724" y="1009835"/>
                </a:lnTo>
                <a:lnTo>
                  <a:pt x="191782" y="1040894"/>
                </a:lnTo>
                <a:lnTo>
                  <a:pt x="225031" y="1069629"/>
                </a:lnTo>
                <a:lnTo>
                  <a:pt x="260338" y="1095907"/>
                </a:lnTo>
                <a:lnTo>
                  <a:pt x="297567" y="1119593"/>
                </a:lnTo>
                <a:lnTo>
                  <a:pt x="336587" y="1140554"/>
                </a:lnTo>
                <a:lnTo>
                  <a:pt x="377262" y="1158658"/>
                </a:lnTo>
                <a:lnTo>
                  <a:pt x="419461" y="1173769"/>
                </a:lnTo>
                <a:lnTo>
                  <a:pt x="463048" y="1185755"/>
                </a:lnTo>
                <a:lnTo>
                  <a:pt x="507892" y="1194481"/>
                </a:lnTo>
                <a:lnTo>
                  <a:pt x="553857" y="1199815"/>
                </a:lnTo>
                <a:lnTo>
                  <a:pt x="600811" y="1201623"/>
                </a:lnTo>
                <a:lnTo>
                  <a:pt x="647765" y="1199815"/>
                </a:lnTo>
                <a:lnTo>
                  <a:pt x="693730" y="1194481"/>
                </a:lnTo>
                <a:lnTo>
                  <a:pt x="738574" y="1185755"/>
                </a:lnTo>
                <a:lnTo>
                  <a:pt x="782161" y="1173769"/>
                </a:lnTo>
                <a:lnTo>
                  <a:pt x="824360" y="1158658"/>
                </a:lnTo>
                <a:lnTo>
                  <a:pt x="865036" y="1140554"/>
                </a:lnTo>
                <a:lnTo>
                  <a:pt x="904055" y="1119593"/>
                </a:lnTo>
                <a:lnTo>
                  <a:pt x="941285" y="1095907"/>
                </a:lnTo>
                <a:lnTo>
                  <a:pt x="976591" y="1069629"/>
                </a:lnTo>
                <a:lnTo>
                  <a:pt x="1009840" y="1040894"/>
                </a:lnTo>
                <a:lnTo>
                  <a:pt x="1040899" y="1009835"/>
                </a:lnTo>
                <a:lnTo>
                  <a:pt x="1069633" y="976586"/>
                </a:lnTo>
                <a:lnTo>
                  <a:pt x="1095910" y="941279"/>
                </a:lnTo>
                <a:lnTo>
                  <a:pt x="1119596" y="904049"/>
                </a:lnTo>
                <a:lnTo>
                  <a:pt x="1140557" y="865030"/>
                </a:lnTo>
                <a:lnTo>
                  <a:pt x="1158659" y="824355"/>
                </a:lnTo>
                <a:lnTo>
                  <a:pt x="1173770" y="782157"/>
                </a:lnTo>
                <a:lnTo>
                  <a:pt x="1185755" y="738570"/>
                </a:lnTo>
                <a:lnTo>
                  <a:pt x="1194481" y="693727"/>
                </a:lnTo>
                <a:lnTo>
                  <a:pt x="1199815" y="647763"/>
                </a:lnTo>
                <a:lnTo>
                  <a:pt x="1201623" y="600811"/>
                </a:lnTo>
                <a:lnTo>
                  <a:pt x="1199815" y="553857"/>
                </a:lnTo>
                <a:lnTo>
                  <a:pt x="1194481" y="507892"/>
                </a:lnTo>
                <a:lnTo>
                  <a:pt x="1185755" y="463048"/>
                </a:lnTo>
                <a:lnTo>
                  <a:pt x="1173770" y="419461"/>
                </a:lnTo>
                <a:lnTo>
                  <a:pt x="1158659" y="377262"/>
                </a:lnTo>
                <a:lnTo>
                  <a:pt x="1140557" y="336587"/>
                </a:lnTo>
                <a:lnTo>
                  <a:pt x="1119596" y="297567"/>
                </a:lnTo>
                <a:lnTo>
                  <a:pt x="1095910" y="260338"/>
                </a:lnTo>
                <a:lnTo>
                  <a:pt x="1069633" y="225031"/>
                </a:lnTo>
                <a:lnTo>
                  <a:pt x="1040899" y="191782"/>
                </a:lnTo>
                <a:lnTo>
                  <a:pt x="1009840" y="160724"/>
                </a:lnTo>
                <a:lnTo>
                  <a:pt x="976591" y="131989"/>
                </a:lnTo>
                <a:lnTo>
                  <a:pt x="941285" y="105712"/>
                </a:lnTo>
                <a:lnTo>
                  <a:pt x="904055" y="82026"/>
                </a:lnTo>
                <a:lnTo>
                  <a:pt x="865036" y="61066"/>
                </a:lnTo>
                <a:lnTo>
                  <a:pt x="824360" y="42963"/>
                </a:lnTo>
                <a:lnTo>
                  <a:pt x="782161" y="27852"/>
                </a:lnTo>
                <a:lnTo>
                  <a:pt x="738574" y="15867"/>
                </a:lnTo>
                <a:lnTo>
                  <a:pt x="693730" y="7141"/>
                </a:lnTo>
                <a:lnTo>
                  <a:pt x="647765" y="1807"/>
                </a:lnTo>
                <a:lnTo>
                  <a:pt x="600811" y="0"/>
                </a:lnTo>
                <a:close/>
              </a:path>
            </a:pathLst>
          </a:custGeom>
          <a:solidFill>
            <a:srgbClr val="FFFFFF"/>
          </a:solidFill>
        </p:spPr>
        <p:txBody>
          <a:bodyPr wrap="square" lIns="0" tIns="0" rIns="0" bIns="0" rtlCol="0"/>
          <a:lstStyle/>
          <a:p>
            <a:endParaRPr sz="1653"/>
          </a:p>
        </p:txBody>
      </p:sp>
      <p:sp>
        <p:nvSpPr>
          <p:cNvPr id="14" name="object 14">
            <a:extLst>
              <a:ext uri="{FF2B5EF4-FFF2-40B4-BE49-F238E27FC236}">
                <a16:creationId xmlns:a16="http://schemas.microsoft.com/office/drawing/2014/main" id="{DFFC13BE-ADBB-3545-3763-FEB5B2FDDFE4}"/>
              </a:ext>
            </a:extLst>
          </p:cNvPr>
          <p:cNvSpPr/>
          <p:nvPr/>
        </p:nvSpPr>
        <p:spPr>
          <a:xfrm>
            <a:off x="8170558" y="1612469"/>
            <a:ext cx="1202055" cy="1202055"/>
          </a:xfrm>
          <a:custGeom>
            <a:avLst/>
            <a:gdLst/>
            <a:ahLst/>
            <a:cxnLst/>
            <a:rect l="l" t="t" r="r" b="b"/>
            <a:pathLst>
              <a:path w="1202054" h="1202054">
                <a:moveTo>
                  <a:pt x="600811" y="0"/>
                </a:moveTo>
                <a:lnTo>
                  <a:pt x="553857" y="1807"/>
                </a:lnTo>
                <a:lnTo>
                  <a:pt x="507892" y="7141"/>
                </a:lnTo>
                <a:lnTo>
                  <a:pt x="463048" y="15867"/>
                </a:lnTo>
                <a:lnTo>
                  <a:pt x="419461" y="27852"/>
                </a:lnTo>
                <a:lnTo>
                  <a:pt x="377262" y="42963"/>
                </a:lnTo>
                <a:lnTo>
                  <a:pt x="336587" y="61066"/>
                </a:lnTo>
                <a:lnTo>
                  <a:pt x="297567" y="82026"/>
                </a:lnTo>
                <a:lnTo>
                  <a:pt x="260338" y="105712"/>
                </a:lnTo>
                <a:lnTo>
                  <a:pt x="225031" y="131989"/>
                </a:lnTo>
                <a:lnTo>
                  <a:pt x="191782" y="160724"/>
                </a:lnTo>
                <a:lnTo>
                  <a:pt x="160724" y="191782"/>
                </a:lnTo>
                <a:lnTo>
                  <a:pt x="131989" y="225031"/>
                </a:lnTo>
                <a:lnTo>
                  <a:pt x="105712" y="260338"/>
                </a:lnTo>
                <a:lnTo>
                  <a:pt x="82026" y="297567"/>
                </a:lnTo>
                <a:lnTo>
                  <a:pt x="61066" y="336587"/>
                </a:lnTo>
                <a:lnTo>
                  <a:pt x="42963" y="377262"/>
                </a:lnTo>
                <a:lnTo>
                  <a:pt x="27852" y="419461"/>
                </a:lnTo>
                <a:lnTo>
                  <a:pt x="15867" y="463048"/>
                </a:lnTo>
                <a:lnTo>
                  <a:pt x="7141" y="507892"/>
                </a:lnTo>
                <a:lnTo>
                  <a:pt x="1807" y="553857"/>
                </a:lnTo>
                <a:lnTo>
                  <a:pt x="0" y="600811"/>
                </a:lnTo>
                <a:lnTo>
                  <a:pt x="1807" y="647763"/>
                </a:lnTo>
                <a:lnTo>
                  <a:pt x="7141" y="693727"/>
                </a:lnTo>
                <a:lnTo>
                  <a:pt x="15867" y="738570"/>
                </a:lnTo>
                <a:lnTo>
                  <a:pt x="27852" y="782157"/>
                </a:lnTo>
                <a:lnTo>
                  <a:pt x="42963" y="824355"/>
                </a:lnTo>
                <a:lnTo>
                  <a:pt x="61066" y="865030"/>
                </a:lnTo>
                <a:lnTo>
                  <a:pt x="82026" y="904049"/>
                </a:lnTo>
                <a:lnTo>
                  <a:pt x="105712" y="941279"/>
                </a:lnTo>
                <a:lnTo>
                  <a:pt x="131989" y="976586"/>
                </a:lnTo>
                <a:lnTo>
                  <a:pt x="160724" y="1009835"/>
                </a:lnTo>
                <a:lnTo>
                  <a:pt x="191782" y="1040894"/>
                </a:lnTo>
                <a:lnTo>
                  <a:pt x="225031" y="1069629"/>
                </a:lnTo>
                <a:lnTo>
                  <a:pt x="260338" y="1095907"/>
                </a:lnTo>
                <a:lnTo>
                  <a:pt x="297567" y="1119593"/>
                </a:lnTo>
                <a:lnTo>
                  <a:pt x="336587" y="1140554"/>
                </a:lnTo>
                <a:lnTo>
                  <a:pt x="377262" y="1158658"/>
                </a:lnTo>
                <a:lnTo>
                  <a:pt x="419461" y="1173769"/>
                </a:lnTo>
                <a:lnTo>
                  <a:pt x="463048" y="1185755"/>
                </a:lnTo>
                <a:lnTo>
                  <a:pt x="507892" y="1194481"/>
                </a:lnTo>
                <a:lnTo>
                  <a:pt x="553857" y="1199815"/>
                </a:lnTo>
                <a:lnTo>
                  <a:pt x="600811" y="1201623"/>
                </a:lnTo>
                <a:lnTo>
                  <a:pt x="647765" y="1199815"/>
                </a:lnTo>
                <a:lnTo>
                  <a:pt x="693730" y="1194481"/>
                </a:lnTo>
                <a:lnTo>
                  <a:pt x="738574" y="1185755"/>
                </a:lnTo>
                <a:lnTo>
                  <a:pt x="782161" y="1173769"/>
                </a:lnTo>
                <a:lnTo>
                  <a:pt x="824360" y="1158658"/>
                </a:lnTo>
                <a:lnTo>
                  <a:pt x="865036" y="1140554"/>
                </a:lnTo>
                <a:lnTo>
                  <a:pt x="904055" y="1119593"/>
                </a:lnTo>
                <a:lnTo>
                  <a:pt x="941285" y="1095907"/>
                </a:lnTo>
                <a:lnTo>
                  <a:pt x="976591" y="1069629"/>
                </a:lnTo>
                <a:lnTo>
                  <a:pt x="1009840" y="1040894"/>
                </a:lnTo>
                <a:lnTo>
                  <a:pt x="1040899" y="1009835"/>
                </a:lnTo>
                <a:lnTo>
                  <a:pt x="1069633" y="976586"/>
                </a:lnTo>
                <a:lnTo>
                  <a:pt x="1095910" y="941279"/>
                </a:lnTo>
                <a:lnTo>
                  <a:pt x="1119596" y="904049"/>
                </a:lnTo>
                <a:lnTo>
                  <a:pt x="1140557" y="865030"/>
                </a:lnTo>
                <a:lnTo>
                  <a:pt x="1158659" y="824355"/>
                </a:lnTo>
                <a:lnTo>
                  <a:pt x="1173770" y="782157"/>
                </a:lnTo>
                <a:lnTo>
                  <a:pt x="1185755" y="738570"/>
                </a:lnTo>
                <a:lnTo>
                  <a:pt x="1194481" y="693727"/>
                </a:lnTo>
                <a:lnTo>
                  <a:pt x="1199815" y="647763"/>
                </a:lnTo>
                <a:lnTo>
                  <a:pt x="1201623" y="600811"/>
                </a:lnTo>
                <a:lnTo>
                  <a:pt x="1199815" y="553857"/>
                </a:lnTo>
                <a:lnTo>
                  <a:pt x="1194481" y="507892"/>
                </a:lnTo>
                <a:lnTo>
                  <a:pt x="1185755" y="463048"/>
                </a:lnTo>
                <a:lnTo>
                  <a:pt x="1173770" y="419461"/>
                </a:lnTo>
                <a:lnTo>
                  <a:pt x="1158659" y="377262"/>
                </a:lnTo>
                <a:lnTo>
                  <a:pt x="1140557" y="336587"/>
                </a:lnTo>
                <a:lnTo>
                  <a:pt x="1119596" y="297567"/>
                </a:lnTo>
                <a:lnTo>
                  <a:pt x="1095910" y="260338"/>
                </a:lnTo>
                <a:lnTo>
                  <a:pt x="1069633" y="225031"/>
                </a:lnTo>
                <a:lnTo>
                  <a:pt x="1040899" y="191782"/>
                </a:lnTo>
                <a:lnTo>
                  <a:pt x="1009840" y="160724"/>
                </a:lnTo>
                <a:lnTo>
                  <a:pt x="976591" y="131989"/>
                </a:lnTo>
                <a:lnTo>
                  <a:pt x="941285" y="105712"/>
                </a:lnTo>
                <a:lnTo>
                  <a:pt x="904055" y="82026"/>
                </a:lnTo>
                <a:lnTo>
                  <a:pt x="865036" y="61066"/>
                </a:lnTo>
                <a:lnTo>
                  <a:pt x="824360" y="42963"/>
                </a:lnTo>
                <a:lnTo>
                  <a:pt x="782161" y="27852"/>
                </a:lnTo>
                <a:lnTo>
                  <a:pt x="738574" y="15867"/>
                </a:lnTo>
                <a:lnTo>
                  <a:pt x="693730" y="7141"/>
                </a:lnTo>
                <a:lnTo>
                  <a:pt x="647765" y="1807"/>
                </a:lnTo>
                <a:lnTo>
                  <a:pt x="600811" y="0"/>
                </a:lnTo>
                <a:close/>
              </a:path>
            </a:pathLst>
          </a:custGeom>
          <a:solidFill>
            <a:srgbClr val="00ABD5"/>
          </a:solidFill>
        </p:spPr>
        <p:txBody>
          <a:bodyPr wrap="square" lIns="0" tIns="0" rIns="0" bIns="0" rtlCol="0"/>
          <a:lstStyle/>
          <a:p>
            <a:endParaRPr sz="1653"/>
          </a:p>
        </p:txBody>
      </p:sp>
      <p:sp>
        <p:nvSpPr>
          <p:cNvPr id="15" name="object 15">
            <a:extLst>
              <a:ext uri="{FF2B5EF4-FFF2-40B4-BE49-F238E27FC236}">
                <a16:creationId xmlns:a16="http://schemas.microsoft.com/office/drawing/2014/main" id="{C0CE108F-9F84-701B-9124-3FF1EAE31E31}"/>
              </a:ext>
            </a:extLst>
          </p:cNvPr>
          <p:cNvSpPr/>
          <p:nvPr/>
        </p:nvSpPr>
        <p:spPr>
          <a:xfrm>
            <a:off x="5379956" y="2105193"/>
            <a:ext cx="180517" cy="180530"/>
          </a:xfrm>
          <a:prstGeom prst="rect">
            <a:avLst/>
          </a:prstGeom>
          <a:blipFill>
            <a:blip r:embed="rId4" cstate="print"/>
            <a:stretch>
              <a:fillRect/>
            </a:stretch>
          </a:blipFill>
        </p:spPr>
        <p:txBody>
          <a:bodyPr wrap="square" lIns="0" tIns="0" rIns="0" bIns="0" rtlCol="0"/>
          <a:lstStyle/>
          <a:p>
            <a:endParaRPr sz="1653"/>
          </a:p>
        </p:txBody>
      </p:sp>
      <p:sp>
        <p:nvSpPr>
          <p:cNvPr id="16" name="object 16">
            <a:extLst>
              <a:ext uri="{FF2B5EF4-FFF2-40B4-BE49-F238E27FC236}">
                <a16:creationId xmlns:a16="http://schemas.microsoft.com/office/drawing/2014/main" id="{96BD54C0-E97B-EC89-2A49-AD35FA9483B0}"/>
              </a:ext>
            </a:extLst>
          </p:cNvPr>
          <p:cNvSpPr/>
          <p:nvPr/>
        </p:nvSpPr>
        <p:spPr>
          <a:xfrm>
            <a:off x="5288923" y="2299682"/>
            <a:ext cx="362585" cy="512445"/>
          </a:xfrm>
          <a:custGeom>
            <a:avLst/>
            <a:gdLst/>
            <a:ahLst/>
            <a:cxnLst/>
            <a:rect l="l" t="t" r="r" b="b"/>
            <a:pathLst>
              <a:path w="362585" h="512445">
                <a:moveTo>
                  <a:pt x="133375" y="358724"/>
                </a:moveTo>
                <a:lnTo>
                  <a:pt x="101028" y="358724"/>
                </a:lnTo>
                <a:lnTo>
                  <a:pt x="101028" y="504901"/>
                </a:lnTo>
                <a:lnTo>
                  <a:pt x="108267" y="512140"/>
                </a:lnTo>
                <a:lnTo>
                  <a:pt x="253898" y="512140"/>
                </a:lnTo>
                <a:lnTo>
                  <a:pt x="261137" y="504901"/>
                </a:lnTo>
                <a:lnTo>
                  <a:pt x="261137" y="479793"/>
                </a:lnTo>
                <a:lnTo>
                  <a:pt x="133375" y="479793"/>
                </a:lnTo>
                <a:lnTo>
                  <a:pt x="133375" y="358724"/>
                </a:lnTo>
                <a:close/>
              </a:path>
              <a:path w="362585" h="512445">
                <a:moveTo>
                  <a:pt x="197243" y="358724"/>
                </a:moveTo>
                <a:lnTo>
                  <a:pt x="164884" y="358724"/>
                </a:lnTo>
                <a:lnTo>
                  <a:pt x="164884" y="479793"/>
                </a:lnTo>
                <a:lnTo>
                  <a:pt x="197243" y="479793"/>
                </a:lnTo>
                <a:lnTo>
                  <a:pt x="197243" y="358724"/>
                </a:lnTo>
                <a:close/>
              </a:path>
              <a:path w="362585" h="512445">
                <a:moveTo>
                  <a:pt x="261137" y="358724"/>
                </a:moveTo>
                <a:lnTo>
                  <a:pt x="228777" y="358724"/>
                </a:lnTo>
                <a:lnTo>
                  <a:pt x="228777" y="479793"/>
                </a:lnTo>
                <a:lnTo>
                  <a:pt x="261137" y="479793"/>
                </a:lnTo>
                <a:lnTo>
                  <a:pt x="261137" y="358724"/>
                </a:lnTo>
                <a:close/>
              </a:path>
              <a:path w="362585" h="512445">
                <a:moveTo>
                  <a:pt x="135105" y="33921"/>
                </a:moveTo>
                <a:lnTo>
                  <a:pt x="102069" y="33921"/>
                </a:lnTo>
                <a:lnTo>
                  <a:pt x="37680" y="344017"/>
                </a:lnTo>
                <a:lnTo>
                  <a:pt x="38887" y="348983"/>
                </a:lnTo>
                <a:lnTo>
                  <a:pt x="45021" y="356527"/>
                </a:lnTo>
                <a:lnTo>
                  <a:pt x="49631" y="358724"/>
                </a:lnTo>
                <a:lnTo>
                  <a:pt x="312534" y="358724"/>
                </a:lnTo>
                <a:lnTo>
                  <a:pt x="317144" y="356527"/>
                </a:lnTo>
                <a:lnTo>
                  <a:pt x="323291" y="348983"/>
                </a:lnTo>
                <a:lnTo>
                  <a:pt x="324497" y="344017"/>
                </a:lnTo>
                <a:lnTo>
                  <a:pt x="320832" y="326364"/>
                </a:lnTo>
                <a:lnTo>
                  <a:pt x="74383" y="326364"/>
                </a:lnTo>
                <a:lnTo>
                  <a:pt x="135105" y="33921"/>
                </a:lnTo>
                <a:close/>
              </a:path>
              <a:path w="362585" h="512445">
                <a:moveTo>
                  <a:pt x="309239" y="32346"/>
                </a:moveTo>
                <a:lnTo>
                  <a:pt x="226733" y="32346"/>
                </a:lnTo>
                <a:lnTo>
                  <a:pt x="287781" y="326364"/>
                </a:lnTo>
                <a:lnTo>
                  <a:pt x="320832" y="326364"/>
                </a:lnTo>
                <a:lnTo>
                  <a:pt x="260108" y="33921"/>
                </a:lnTo>
                <a:lnTo>
                  <a:pt x="310534" y="33921"/>
                </a:lnTo>
                <a:lnTo>
                  <a:pt x="309239" y="32346"/>
                </a:lnTo>
                <a:close/>
              </a:path>
              <a:path w="362585" h="512445">
                <a:moveTo>
                  <a:pt x="247916" y="0"/>
                </a:moveTo>
                <a:lnTo>
                  <a:pt x="114236" y="0"/>
                </a:lnTo>
                <a:lnTo>
                  <a:pt x="87606" y="4506"/>
                </a:lnTo>
                <a:lnTo>
                  <a:pt x="65700" y="16813"/>
                </a:lnTo>
                <a:lnTo>
                  <a:pt x="50657" y="35099"/>
                </a:lnTo>
                <a:lnTo>
                  <a:pt x="44615" y="57543"/>
                </a:lnTo>
                <a:lnTo>
                  <a:pt x="0" y="278409"/>
                </a:lnTo>
                <a:lnTo>
                  <a:pt x="5664" y="286943"/>
                </a:lnTo>
                <a:lnTo>
                  <a:pt x="23177" y="290487"/>
                </a:lnTo>
                <a:lnTo>
                  <a:pt x="31711" y="284810"/>
                </a:lnTo>
                <a:lnTo>
                  <a:pt x="76834" y="61468"/>
                </a:lnTo>
                <a:lnTo>
                  <a:pt x="76936" y="59309"/>
                </a:lnTo>
                <a:lnTo>
                  <a:pt x="78831" y="50997"/>
                </a:lnTo>
                <a:lnTo>
                  <a:pt x="84083" y="43686"/>
                </a:lnTo>
                <a:lnTo>
                  <a:pt x="92045" y="37840"/>
                </a:lnTo>
                <a:lnTo>
                  <a:pt x="102069" y="33921"/>
                </a:lnTo>
                <a:lnTo>
                  <a:pt x="135105" y="33921"/>
                </a:lnTo>
                <a:lnTo>
                  <a:pt x="135432" y="32346"/>
                </a:lnTo>
                <a:lnTo>
                  <a:pt x="309239" y="32346"/>
                </a:lnTo>
                <a:lnTo>
                  <a:pt x="296462" y="16813"/>
                </a:lnTo>
                <a:lnTo>
                  <a:pt x="274554" y="4506"/>
                </a:lnTo>
                <a:lnTo>
                  <a:pt x="247916" y="0"/>
                </a:lnTo>
                <a:close/>
              </a:path>
              <a:path w="362585" h="512445">
                <a:moveTo>
                  <a:pt x="310534" y="33921"/>
                </a:moveTo>
                <a:lnTo>
                  <a:pt x="260108" y="33921"/>
                </a:lnTo>
                <a:lnTo>
                  <a:pt x="270123" y="37845"/>
                </a:lnTo>
                <a:lnTo>
                  <a:pt x="278077" y="43691"/>
                </a:lnTo>
                <a:lnTo>
                  <a:pt x="283324" y="50998"/>
                </a:lnTo>
                <a:lnTo>
                  <a:pt x="285216" y="59309"/>
                </a:lnTo>
                <a:lnTo>
                  <a:pt x="285318" y="61468"/>
                </a:lnTo>
                <a:lnTo>
                  <a:pt x="330225" y="283730"/>
                </a:lnTo>
                <a:lnTo>
                  <a:pt x="336981" y="289039"/>
                </a:lnTo>
                <a:lnTo>
                  <a:pt x="345579" y="289026"/>
                </a:lnTo>
                <a:lnTo>
                  <a:pt x="346659" y="288925"/>
                </a:lnTo>
                <a:lnTo>
                  <a:pt x="356501" y="286943"/>
                </a:lnTo>
                <a:lnTo>
                  <a:pt x="362165" y="278409"/>
                </a:lnTo>
                <a:lnTo>
                  <a:pt x="317538" y="57543"/>
                </a:lnTo>
                <a:lnTo>
                  <a:pt x="311503" y="35099"/>
                </a:lnTo>
                <a:lnTo>
                  <a:pt x="310534" y="33921"/>
                </a:lnTo>
                <a:close/>
              </a:path>
            </a:pathLst>
          </a:custGeom>
          <a:solidFill>
            <a:srgbClr val="58595B"/>
          </a:solidFill>
        </p:spPr>
        <p:txBody>
          <a:bodyPr wrap="square" lIns="0" tIns="0" rIns="0" bIns="0" rtlCol="0"/>
          <a:lstStyle/>
          <a:p>
            <a:endParaRPr sz="1653"/>
          </a:p>
        </p:txBody>
      </p:sp>
      <p:sp>
        <p:nvSpPr>
          <p:cNvPr id="17" name="object 17">
            <a:extLst>
              <a:ext uri="{FF2B5EF4-FFF2-40B4-BE49-F238E27FC236}">
                <a16:creationId xmlns:a16="http://schemas.microsoft.com/office/drawing/2014/main" id="{E25DD316-B026-401D-9BF8-5B8B19B94A0A}"/>
              </a:ext>
            </a:extLst>
          </p:cNvPr>
          <p:cNvSpPr/>
          <p:nvPr/>
        </p:nvSpPr>
        <p:spPr>
          <a:xfrm>
            <a:off x="8448560" y="1866618"/>
            <a:ext cx="633894" cy="633898"/>
          </a:xfrm>
          <a:prstGeom prst="rect">
            <a:avLst/>
          </a:prstGeom>
          <a:blipFill>
            <a:blip r:embed="rId5" cstate="print"/>
            <a:stretch>
              <a:fillRect/>
            </a:stretch>
          </a:blipFill>
        </p:spPr>
        <p:txBody>
          <a:bodyPr wrap="square" lIns="0" tIns="0" rIns="0" bIns="0" rtlCol="0"/>
          <a:lstStyle/>
          <a:p>
            <a:endParaRPr sz="1653" dirty="0"/>
          </a:p>
        </p:txBody>
      </p:sp>
      <p:sp>
        <p:nvSpPr>
          <p:cNvPr id="18" name="object 18">
            <a:extLst>
              <a:ext uri="{FF2B5EF4-FFF2-40B4-BE49-F238E27FC236}">
                <a16:creationId xmlns:a16="http://schemas.microsoft.com/office/drawing/2014/main" id="{459CA6C9-5E24-2EB0-F285-C380535C91CA}"/>
              </a:ext>
            </a:extLst>
          </p:cNvPr>
          <p:cNvSpPr/>
          <p:nvPr/>
        </p:nvSpPr>
        <p:spPr>
          <a:xfrm>
            <a:off x="1972497" y="2097953"/>
            <a:ext cx="509529" cy="509529"/>
          </a:xfrm>
          <a:prstGeom prst="rect">
            <a:avLst/>
          </a:prstGeom>
          <a:blipFill>
            <a:blip r:embed="rId6" cstate="print"/>
            <a:stretch>
              <a:fillRect/>
            </a:stretch>
          </a:blipFill>
        </p:spPr>
        <p:txBody>
          <a:bodyPr wrap="square" lIns="0" tIns="0" rIns="0" bIns="0" rtlCol="0"/>
          <a:lstStyle/>
          <a:p>
            <a:endParaRPr sz="1653"/>
          </a:p>
        </p:txBody>
      </p:sp>
      <p:sp>
        <p:nvSpPr>
          <p:cNvPr id="19" name="object 19">
            <a:extLst>
              <a:ext uri="{FF2B5EF4-FFF2-40B4-BE49-F238E27FC236}">
                <a16:creationId xmlns:a16="http://schemas.microsoft.com/office/drawing/2014/main" id="{4D31D654-62DD-A7B9-E99E-0D8BD819FD04}"/>
              </a:ext>
            </a:extLst>
          </p:cNvPr>
          <p:cNvSpPr/>
          <p:nvPr/>
        </p:nvSpPr>
        <p:spPr>
          <a:xfrm>
            <a:off x="8271411" y="7166585"/>
            <a:ext cx="1769110" cy="273050"/>
          </a:xfrm>
          <a:custGeom>
            <a:avLst/>
            <a:gdLst/>
            <a:ahLst/>
            <a:cxnLst/>
            <a:rect l="l" t="t" r="r" b="b"/>
            <a:pathLst>
              <a:path w="1769109" h="273050">
                <a:moveTo>
                  <a:pt x="884250" y="0"/>
                </a:moveTo>
                <a:lnTo>
                  <a:pt x="807954" y="499"/>
                </a:lnTo>
                <a:lnTo>
                  <a:pt x="733460" y="1972"/>
                </a:lnTo>
                <a:lnTo>
                  <a:pt x="661034" y="4377"/>
                </a:lnTo>
                <a:lnTo>
                  <a:pt x="590941" y="7672"/>
                </a:lnTo>
                <a:lnTo>
                  <a:pt x="523446" y="11818"/>
                </a:lnTo>
                <a:lnTo>
                  <a:pt x="458815" y="16773"/>
                </a:lnTo>
                <a:lnTo>
                  <a:pt x="397314" y="22496"/>
                </a:lnTo>
                <a:lnTo>
                  <a:pt x="339207" y="28946"/>
                </a:lnTo>
                <a:lnTo>
                  <a:pt x="284760" y="36083"/>
                </a:lnTo>
                <a:lnTo>
                  <a:pt x="234239" y="43866"/>
                </a:lnTo>
                <a:lnTo>
                  <a:pt x="187909" y="52254"/>
                </a:lnTo>
                <a:lnTo>
                  <a:pt x="146035" y="61205"/>
                </a:lnTo>
                <a:lnTo>
                  <a:pt x="108884" y="70679"/>
                </a:lnTo>
                <a:lnTo>
                  <a:pt x="49808" y="91034"/>
                </a:lnTo>
                <a:lnTo>
                  <a:pt x="12806" y="112990"/>
                </a:lnTo>
                <a:lnTo>
                  <a:pt x="0" y="136220"/>
                </a:lnTo>
                <a:lnTo>
                  <a:pt x="3245" y="147976"/>
                </a:lnTo>
                <a:lnTo>
                  <a:pt x="49808" y="181412"/>
                </a:lnTo>
                <a:lnTo>
                  <a:pt x="108884" y="201769"/>
                </a:lnTo>
                <a:lnTo>
                  <a:pt x="146035" y="211244"/>
                </a:lnTo>
                <a:lnTo>
                  <a:pt x="187909" y="220196"/>
                </a:lnTo>
                <a:lnTo>
                  <a:pt x="234239" y="228584"/>
                </a:lnTo>
                <a:lnTo>
                  <a:pt x="284760" y="236367"/>
                </a:lnTo>
                <a:lnTo>
                  <a:pt x="339207" y="243505"/>
                </a:lnTo>
                <a:lnTo>
                  <a:pt x="397314" y="249956"/>
                </a:lnTo>
                <a:lnTo>
                  <a:pt x="458815" y="255679"/>
                </a:lnTo>
                <a:lnTo>
                  <a:pt x="523446" y="260634"/>
                </a:lnTo>
                <a:lnTo>
                  <a:pt x="590941" y="264780"/>
                </a:lnTo>
                <a:lnTo>
                  <a:pt x="661034" y="268075"/>
                </a:lnTo>
                <a:lnTo>
                  <a:pt x="733460" y="270480"/>
                </a:lnTo>
                <a:lnTo>
                  <a:pt x="807954" y="271953"/>
                </a:lnTo>
                <a:lnTo>
                  <a:pt x="884250" y="272453"/>
                </a:lnTo>
                <a:lnTo>
                  <a:pt x="960546" y="271953"/>
                </a:lnTo>
                <a:lnTo>
                  <a:pt x="1035039" y="270480"/>
                </a:lnTo>
                <a:lnTo>
                  <a:pt x="1107465" y="268075"/>
                </a:lnTo>
                <a:lnTo>
                  <a:pt x="1177559" y="264780"/>
                </a:lnTo>
                <a:lnTo>
                  <a:pt x="1245053" y="260634"/>
                </a:lnTo>
                <a:lnTo>
                  <a:pt x="1309684" y="255679"/>
                </a:lnTo>
                <a:lnTo>
                  <a:pt x="1371186" y="249956"/>
                </a:lnTo>
                <a:lnTo>
                  <a:pt x="1429293" y="243505"/>
                </a:lnTo>
                <a:lnTo>
                  <a:pt x="1483739" y="236367"/>
                </a:lnTo>
                <a:lnTo>
                  <a:pt x="1534260" y="228584"/>
                </a:lnTo>
                <a:lnTo>
                  <a:pt x="1580590" y="220196"/>
                </a:lnTo>
                <a:lnTo>
                  <a:pt x="1622464" y="211244"/>
                </a:lnTo>
                <a:lnTo>
                  <a:pt x="1659616" y="201769"/>
                </a:lnTo>
                <a:lnTo>
                  <a:pt x="1718691" y="181412"/>
                </a:lnTo>
                <a:lnTo>
                  <a:pt x="1755694" y="159453"/>
                </a:lnTo>
                <a:lnTo>
                  <a:pt x="1768500" y="136220"/>
                </a:lnTo>
                <a:lnTo>
                  <a:pt x="1765254" y="124466"/>
                </a:lnTo>
                <a:lnTo>
                  <a:pt x="1718691" y="91034"/>
                </a:lnTo>
                <a:lnTo>
                  <a:pt x="1659616" y="70679"/>
                </a:lnTo>
                <a:lnTo>
                  <a:pt x="1622464" y="61205"/>
                </a:lnTo>
                <a:lnTo>
                  <a:pt x="1580590" y="52254"/>
                </a:lnTo>
                <a:lnTo>
                  <a:pt x="1534260" y="43866"/>
                </a:lnTo>
                <a:lnTo>
                  <a:pt x="1483739" y="36083"/>
                </a:lnTo>
                <a:lnTo>
                  <a:pt x="1429293" y="28946"/>
                </a:lnTo>
                <a:lnTo>
                  <a:pt x="1371186" y="22496"/>
                </a:lnTo>
                <a:lnTo>
                  <a:pt x="1309684" y="16773"/>
                </a:lnTo>
                <a:lnTo>
                  <a:pt x="1245053" y="11818"/>
                </a:lnTo>
                <a:lnTo>
                  <a:pt x="1177559" y="7672"/>
                </a:lnTo>
                <a:lnTo>
                  <a:pt x="1107465" y="4377"/>
                </a:lnTo>
                <a:lnTo>
                  <a:pt x="1035039" y="1972"/>
                </a:lnTo>
                <a:lnTo>
                  <a:pt x="960546" y="499"/>
                </a:lnTo>
                <a:lnTo>
                  <a:pt x="884250" y="0"/>
                </a:lnTo>
                <a:close/>
              </a:path>
            </a:pathLst>
          </a:custGeom>
          <a:solidFill>
            <a:srgbClr val="004685"/>
          </a:solidFill>
        </p:spPr>
        <p:txBody>
          <a:bodyPr wrap="square" lIns="0" tIns="0" rIns="0" bIns="0" rtlCol="0"/>
          <a:lstStyle/>
          <a:p>
            <a:endParaRPr sz="1653"/>
          </a:p>
        </p:txBody>
      </p:sp>
      <p:sp>
        <p:nvSpPr>
          <p:cNvPr id="23" name="Rectangle 22">
            <a:extLst>
              <a:ext uri="{FF2B5EF4-FFF2-40B4-BE49-F238E27FC236}">
                <a16:creationId xmlns:a16="http://schemas.microsoft.com/office/drawing/2014/main" id="{A7023B60-9428-970E-07CB-47F7BBBFAF5B}"/>
              </a:ext>
            </a:extLst>
          </p:cNvPr>
          <p:cNvSpPr/>
          <p:nvPr/>
        </p:nvSpPr>
        <p:spPr>
          <a:xfrm>
            <a:off x="187579" y="3303470"/>
            <a:ext cx="3379492" cy="3647152"/>
          </a:xfrm>
          <a:prstGeom prst="rect">
            <a:avLst/>
          </a:prstGeom>
        </p:spPr>
        <p:txBody>
          <a:bodyPr wrap="square" lIns="91440" tIns="45720" rIns="91440" bIns="45720" anchor="t">
            <a:spAutoFit/>
          </a:bodyPr>
          <a:lstStyle/>
          <a:p>
            <a:r>
              <a:rPr lang="en-US" sz="1100" dirty="0">
                <a:solidFill>
                  <a:schemeClr val="bg1"/>
                </a:solidFill>
                <a:latin typeface="Gotham book"/>
              </a:rPr>
              <a:t>We are committed to creating a workplace where everyone can Join, Grow and Belong. Over the past year, we have strengthened inclusion through actions that promote respect, equity, and belonging.</a:t>
            </a:r>
          </a:p>
          <a:p>
            <a:endParaRPr lang="en-GB" sz="1100" dirty="0">
              <a:solidFill>
                <a:schemeClr val="bg1"/>
              </a:solidFill>
              <a:latin typeface="Gotham book"/>
            </a:endParaRPr>
          </a:p>
          <a:p>
            <a:r>
              <a:rPr lang="en-US" sz="1100" dirty="0">
                <a:solidFill>
                  <a:schemeClr val="bg1"/>
                </a:solidFill>
                <a:latin typeface="Gotham book"/>
              </a:rPr>
              <a:t>Our focus includes:</a:t>
            </a:r>
            <a:endParaRPr lang="en-GB" sz="1100" dirty="0">
              <a:solidFill>
                <a:schemeClr val="bg1"/>
              </a:solidFill>
              <a:latin typeface="Gotham book"/>
            </a:endParaRPr>
          </a:p>
          <a:p>
            <a:pPr marL="171450" lvl="0" indent="-171450">
              <a:buFont typeface="Arial" panose="020B0604020202020204" pitchFamily="34" charset="0"/>
              <a:buChar char="•"/>
            </a:pPr>
            <a:r>
              <a:rPr lang="en-US" sz="1100" dirty="0">
                <a:solidFill>
                  <a:schemeClr val="bg1"/>
                </a:solidFill>
                <a:latin typeface="Gotham book"/>
              </a:rPr>
              <a:t>Treating everyone fairly and respectfully</a:t>
            </a:r>
            <a:endParaRPr lang="en-GB" sz="1100" dirty="0">
              <a:solidFill>
                <a:schemeClr val="bg1"/>
              </a:solidFill>
              <a:latin typeface="Gotham book"/>
            </a:endParaRPr>
          </a:p>
          <a:p>
            <a:pPr marL="171450" lvl="0" indent="-171450">
              <a:buFont typeface="Arial" panose="020B0604020202020204" pitchFamily="34" charset="0"/>
              <a:buChar char="•"/>
            </a:pPr>
            <a:r>
              <a:rPr lang="en-US" sz="1100" dirty="0">
                <a:solidFill>
                  <a:schemeClr val="bg1"/>
                </a:solidFill>
                <a:latin typeface="Gotham book"/>
              </a:rPr>
              <a:t>Recognising and celebrating difference</a:t>
            </a:r>
            <a:endParaRPr lang="en-GB" sz="1100" dirty="0">
              <a:solidFill>
                <a:schemeClr val="bg1"/>
              </a:solidFill>
              <a:latin typeface="Gotham book"/>
            </a:endParaRPr>
          </a:p>
          <a:p>
            <a:pPr marL="171450" lvl="0" indent="-171450">
              <a:buFont typeface="Arial" panose="020B0604020202020204" pitchFamily="34" charset="0"/>
              <a:buChar char="•"/>
            </a:pPr>
            <a:r>
              <a:rPr lang="en-US" sz="1100" dirty="0">
                <a:solidFill>
                  <a:schemeClr val="bg1"/>
                </a:solidFill>
                <a:latin typeface="Gotham book"/>
              </a:rPr>
              <a:t>Challenging behaviours that perpetuate stereotypes</a:t>
            </a:r>
          </a:p>
          <a:p>
            <a:pPr lvl="0"/>
            <a:endParaRPr lang="en-GB" sz="1100" dirty="0">
              <a:solidFill>
                <a:schemeClr val="bg1"/>
              </a:solidFill>
              <a:latin typeface="Gotham book"/>
            </a:endParaRPr>
          </a:p>
          <a:p>
            <a:r>
              <a:rPr lang="en-US" sz="1100" dirty="0">
                <a:solidFill>
                  <a:schemeClr val="bg1"/>
                </a:solidFill>
                <a:latin typeface="Gotham book"/>
              </a:rPr>
              <a:t>Key initiatives:</a:t>
            </a:r>
            <a:endParaRPr lang="en-GB" sz="1100" dirty="0">
              <a:solidFill>
                <a:schemeClr val="bg1"/>
              </a:solidFill>
              <a:latin typeface="Gotham book"/>
            </a:endParaRPr>
          </a:p>
          <a:p>
            <a:pPr marL="171450" lvl="0" indent="-171450">
              <a:buFont typeface="Arial" panose="020B0604020202020204" pitchFamily="34" charset="0"/>
              <a:buChar char="•"/>
            </a:pPr>
            <a:r>
              <a:rPr lang="en-US" sz="1100" dirty="0">
                <a:solidFill>
                  <a:schemeClr val="bg1"/>
                </a:solidFill>
                <a:latin typeface="Gotham book"/>
              </a:rPr>
              <a:t>Courageous Conversations: Open forums for honest dialogue on diversity and inclusion, and raising awareness of intersectionality</a:t>
            </a:r>
            <a:endParaRPr lang="en-GB" sz="1100" dirty="0">
              <a:solidFill>
                <a:schemeClr val="bg1"/>
              </a:solidFill>
              <a:latin typeface="Gotham book"/>
            </a:endParaRPr>
          </a:p>
          <a:p>
            <a:pPr marL="171450" lvl="0" indent="-171450">
              <a:buFont typeface="Arial" panose="020B0604020202020204" pitchFamily="34" charset="0"/>
              <a:buChar char="•"/>
            </a:pPr>
            <a:r>
              <a:rPr lang="en-US" sz="1100" dirty="0">
                <a:solidFill>
                  <a:schemeClr val="bg1"/>
                </a:solidFill>
                <a:latin typeface="Gotham book"/>
              </a:rPr>
              <a:t>Employee Resource Groups: Pride, Neurodiversity, and Women’s Network driving awareness</a:t>
            </a:r>
            <a:endParaRPr lang="en-GB" sz="1100" dirty="0">
              <a:solidFill>
                <a:schemeClr val="bg1"/>
              </a:solidFill>
              <a:latin typeface="Gotham book"/>
            </a:endParaRPr>
          </a:p>
          <a:p>
            <a:pPr marL="171450" lvl="0" indent="-171450">
              <a:buFont typeface="Arial" panose="020B0604020202020204" pitchFamily="34" charset="0"/>
              <a:buChar char="•"/>
            </a:pPr>
            <a:r>
              <a:rPr lang="en-US" sz="1100" dirty="0">
                <a:solidFill>
                  <a:schemeClr val="bg1"/>
                </a:solidFill>
                <a:latin typeface="Gotham book"/>
              </a:rPr>
              <a:t>Education: Inclusive leadership training and eLearning on harassment prevention and neurodiversity</a:t>
            </a:r>
          </a:p>
          <a:p>
            <a:pPr marL="171450" lvl="0" indent="-171450">
              <a:buFont typeface="Arial" panose="020B0604020202020204" pitchFamily="34" charset="0"/>
              <a:buChar char="•"/>
            </a:pPr>
            <a:endParaRPr lang="en-GB" sz="1100" dirty="0">
              <a:solidFill>
                <a:schemeClr val="bg1"/>
              </a:solidFill>
              <a:latin typeface="Gotham book"/>
            </a:endParaRPr>
          </a:p>
          <a:p>
            <a:r>
              <a:rPr lang="en-US" sz="1100" dirty="0">
                <a:solidFill>
                  <a:schemeClr val="bg1"/>
                </a:solidFill>
                <a:latin typeface="Gotham book"/>
              </a:rPr>
              <a:t>We will continue to promote these initiatives in 2026.</a:t>
            </a:r>
            <a:endParaRPr lang="en-GB" sz="1100" dirty="0">
              <a:solidFill>
                <a:schemeClr val="bg1"/>
              </a:solidFill>
              <a:latin typeface="Gotham book"/>
            </a:endParaRPr>
          </a:p>
        </p:txBody>
      </p:sp>
      <p:pic>
        <p:nvPicPr>
          <p:cNvPr id="9" name="Picture 8">
            <a:extLst>
              <a:ext uri="{FF2B5EF4-FFF2-40B4-BE49-F238E27FC236}">
                <a16:creationId xmlns:a16="http://schemas.microsoft.com/office/drawing/2014/main" id="{B7E1B800-4809-956F-26BD-65C3CE0606BB}"/>
              </a:ext>
            </a:extLst>
          </p:cNvPr>
          <p:cNvPicPr>
            <a:picLocks noChangeAspect="1"/>
          </p:cNvPicPr>
          <p:nvPr/>
        </p:nvPicPr>
        <p:blipFill>
          <a:blip r:embed="rId7"/>
          <a:stretch>
            <a:fillRect/>
          </a:stretch>
        </p:blipFill>
        <p:spPr>
          <a:xfrm>
            <a:off x="8261363" y="317367"/>
            <a:ext cx="2222500" cy="570308"/>
          </a:xfrm>
          <a:prstGeom prst="rect">
            <a:avLst/>
          </a:prstGeom>
        </p:spPr>
      </p:pic>
      <p:sp>
        <p:nvSpPr>
          <p:cNvPr id="22" name="object 7">
            <a:extLst>
              <a:ext uri="{FF2B5EF4-FFF2-40B4-BE49-F238E27FC236}">
                <a16:creationId xmlns:a16="http://schemas.microsoft.com/office/drawing/2014/main" id="{F8EDEFD7-E440-7598-C160-EC4C661E5270}"/>
              </a:ext>
            </a:extLst>
          </p:cNvPr>
          <p:cNvSpPr txBox="1"/>
          <p:nvPr/>
        </p:nvSpPr>
        <p:spPr>
          <a:xfrm>
            <a:off x="3754651" y="3303470"/>
            <a:ext cx="3214422" cy="4452501"/>
          </a:xfrm>
          <a:prstGeom prst="rect">
            <a:avLst/>
          </a:prstGeom>
        </p:spPr>
        <p:txBody>
          <a:bodyPr vert="horz" wrap="square" lIns="0" tIns="12700" rIns="0" bIns="0" rtlCol="0" anchor="t">
            <a:spAutoFit/>
          </a:bodyPr>
          <a:lstStyle/>
          <a:p>
            <a:pPr fontAlgn="t"/>
            <a:r>
              <a:rPr lang="en-GB" sz="1100" dirty="0">
                <a:solidFill>
                  <a:schemeClr val="bg1"/>
                </a:solidFill>
                <a:latin typeface="Gotham book"/>
              </a:rPr>
              <a:t>We remain committed to understanding and addressing the challenges women face in building successful careers, including balancing work and family commitments. Retaining and developing female talent is a priority for us.</a:t>
            </a:r>
          </a:p>
          <a:p>
            <a:pPr fontAlgn="t"/>
            <a:endParaRPr lang="en-GB" sz="1100" dirty="0">
              <a:solidFill>
                <a:schemeClr val="bg1"/>
              </a:solidFill>
              <a:latin typeface="Gotham book"/>
            </a:endParaRPr>
          </a:p>
          <a:p>
            <a:pPr fontAlgn="t"/>
            <a:r>
              <a:rPr lang="en-GB" sz="1100" dirty="0">
                <a:solidFill>
                  <a:schemeClr val="bg1"/>
                </a:solidFill>
                <a:latin typeface="Gotham book"/>
              </a:rPr>
              <a:t>This year, we have taken significant steps to strengthen career pathways and leadership opportunities:</a:t>
            </a:r>
          </a:p>
          <a:p>
            <a:pPr fontAlgn="t"/>
            <a:endParaRPr lang="en-GB" sz="1100" dirty="0">
              <a:solidFill>
                <a:schemeClr val="bg1"/>
              </a:solidFill>
              <a:latin typeface="Gotham book"/>
            </a:endParaRPr>
          </a:p>
          <a:p>
            <a:pPr marL="171450" indent="-171450" fontAlgn="t">
              <a:buFont typeface="Arial" panose="020B0604020202020204" pitchFamily="34" charset="0"/>
              <a:buChar char="•"/>
            </a:pPr>
            <a:r>
              <a:rPr lang="en-GB" sz="1100" dirty="0">
                <a:solidFill>
                  <a:schemeClr val="bg1"/>
                </a:solidFill>
                <a:latin typeface="Gotham book"/>
              </a:rPr>
              <a:t>Growth Partners programme: Selected senior-leaders take part in a Omnicom cross-agency development programme to grow and strengthen leadership capability.</a:t>
            </a:r>
          </a:p>
          <a:p>
            <a:pPr marL="171450" indent="-171450" fontAlgn="t">
              <a:buFont typeface="Arial" panose="020B0604020202020204" pitchFamily="34" charset="0"/>
              <a:buChar char="•"/>
            </a:pPr>
            <a:r>
              <a:rPr lang="en-GB" sz="1100" dirty="0">
                <a:solidFill>
                  <a:schemeClr val="bg1"/>
                </a:solidFill>
                <a:latin typeface="Gotham book"/>
              </a:rPr>
              <a:t>Apprenticeships: We support people at all levels of the business to broaden their business knowledge and develop (leadership) skills for future roles.</a:t>
            </a:r>
          </a:p>
          <a:p>
            <a:pPr marL="171450" indent="-171450" fontAlgn="t">
              <a:buFont typeface="Arial" panose="020B0604020202020204" pitchFamily="34" charset="0"/>
              <a:buChar char="•"/>
            </a:pPr>
            <a:r>
              <a:rPr lang="en-GB" sz="1100" dirty="0">
                <a:solidFill>
                  <a:schemeClr val="bg1"/>
                </a:solidFill>
                <a:latin typeface="Gotham book"/>
              </a:rPr>
              <a:t>JET Programme: Our unified talent development programme for non-managers, designed to build capability and confidence early in careers.</a:t>
            </a:r>
          </a:p>
          <a:p>
            <a:pPr fontAlgn="t"/>
            <a:endParaRPr lang="en-GB" sz="1100" dirty="0">
              <a:solidFill>
                <a:schemeClr val="bg1"/>
              </a:solidFill>
              <a:latin typeface="Gotham book"/>
            </a:endParaRPr>
          </a:p>
          <a:p>
            <a:pPr fontAlgn="t"/>
            <a:r>
              <a:rPr lang="en-GB" sz="1100" dirty="0">
                <a:solidFill>
                  <a:schemeClr val="bg1"/>
                </a:solidFill>
                <a:latin typeface="Gotham book"/>
              </a:rPr>
              <a:t>These programmes form part of our wider strategy to create equitable opportunities, nurture diverse talent, and ensure women thrive at every stage of their career.</a:t>
            </a:r>
          </a:p>
          <a:p>
            <a:pPr marL="264795" marR="222250">
              <a:spcBef>
                <a:spcPts val="100"/>
              </a:spcBef>
            </a:pPr>
            <a:r>
              <a:rPr lang="en-GB" sz="1100" spc="-15" dirty="0">
                <a:solidFill>
                  <a:srgbClr val="FFFFFF"/>
                </a:solidFill>
                <a:latin typeface="Gotham-Book"/>
                <a:cs typeface="Gotham-Book"/>
              </a:rPr>
              <a:t>.</a:t>
            </a:r>
          </a:p>
          <a:p>
            <a:pPr marL="264795" marR="222250">
              <a:spcBef>
                <a:spcPts val="100"/>
              </a:spcBef>
            </a:pPr>
            <a:endParaRPr lang="en-GB" sz="1100" spc="-15" dirty="0">
              <a:latin typeface="Gotham-Book"/>
              <a:cs typeface="Gotham-Book"/>
            </a:endParaRPr>
          </a:p>
          <a:p>
            <a:pPr marL="359410" marR="222250" indent="-129540">
              <a:spcBef>
                <a:spcPts val="100"/>
              </a:spcBef>
            </a:pPr>
            <a:endParaRPr lang="en-GB" sz="1100" spc="-15" dirty="0">
              <a:solidFill>
                <a:srgbClr val="FFFFFF"/>
              </a:solidFill>
              <a:latin typeface="Gotham-Book"/>
              <a:cs typeface="Gotham-Book"/>
            </a:endParaRPr>
          </a:p>
        </p:txBody>
      </p:sp>
    </p:spTree>
    <p:extLst>
      <p:ext uri="{BB962C8B-B14F-4D97-AF65-F5344CB8AC3E}">
        <p14:creationId xmlns:p14="http://schemas.microsoft.com/office/powerpoint/2010/main" val="40239185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D6832CB30346542993AB76419291E72" ma:contentTypeVersion="13" ma:contentTypeDescription="Create a new document." ma:contentTypeScope="" ma:versionID="e08ca698c764124e8dd6143aed438a4a">
  <xsd:schema xmlns:xsd="http://www.w3.org/2001/XMLSchema" xmlns:xs="http://www.w3.org/2001/XMLSchema" xmlns:p="http://schemas.microsoft.com/office/2006/metadata/properties" xmlns:ns3="521b2140-b75c-4a7a-b895-66788173f7cb" xmlns:ns4="19467a16-bf69-4eaf-9a76-99114dbf8766" targetNamespace="http://schemas.microsoft.com/office/2006/metadata/properties" ma:root="true" ma:fieldsID="8c4f351573c793a82fb3f49655f91261" ns3:_="" ns4:_="">
    <xsd:import namespace="521b2140-b75c-4a7a-b895-66788173f7cb"/>
    <xsd:import namespace="19467a16-bf69-4eaf-9a76-99114dbf876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21b2140-b75c-4a7a-b895-66788173f7c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9467a16-bf69-4eaf-9a76-99114dbf8766"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26265E2-C6A6-4BF6-A6E0-697D6E29CACC}">
  <ds:schemaRefs>
    <ds:schemaRef ds:uri="19467a16-bf69-4eaf-9a76-99114dbf8766"/>
    <ds:schemaRef ds:uri="521b2140-b75c-4a7a-b895-66788173f7c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44160C4F-38CC-4816-8DC3-FD0329346469}">
  <ds:schemaRefs>
    <ds:schemaRef ds:uri="http://schemas.microsoft.com/sharepoint/v3/contenttype/forms"/>
  </ds:schemaRefs>
</ds:datastoreItem>
</file>

<file path=customXml/itemProps3.xml><?xml version="1.0" encoding="utf-8"?>
<ds:datastoreItem xmlns:ds="http://schemas.openxmlformats.org/officeDocument/2006/customXml" ds:itemID="{9E02241E-8CE5-4DFE-B5DE-923451F59AB3}">
  <ds:schemaRefs>
    <ds:schemaRef ds:uri="19467a16-bf69-4eaf-9a76-99114dbf8766"/>
    <ds:schemaRef ds:uri="521b2140-b75c-4a7a-b895-66788173f7c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46</TotalTime>
  <Words>1839</Words>
  <Application>Microsoft Office PowerPoint</Application>
  <PresentationFormat>Custom</PresentationFormat>
  <Paragraphs>136</Paragraphs>
  <Slides>6</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Gotham</vt:lpstr>
      <vt:lpstr>Gotham book</vt:lpstr>
      <vt:lpstr>Gotham-Book</vt:lpstr>
      <vt:lpstr>Myriad Pro</vt:lpstr>
      <vt:lpstr>Office Theme</vt:lpstr>
      <vt:lpstr>G E N D E R</vt:lpstr>
      <vt:lpstr>INTRODUCTION </vt:lpstr>
      <vt:lpstr>WHAT IS OUR  GENDER PAY GAP AT CPM?</vt:lpstr>
      <vt:lpstr>WHY ARE THERE  DIFFERENCES?</vt:lpstr>
      <vt:lpstr>OMNIWOMEN UK </vt:lpstr>
      <vt:lpstr>CPM United Kingdom Ltd ACTIONS MOVING FORWARD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 E N D E R</dc:title>
  <dc:creator>Blair, Emma</dc:creator>
  <cp:lastModifiedBy>Jasmine Hunt</cp:lastModifiedBy>
  <cp:revision>17</cp:revision>
  <cp:lastPrinted>2018-03-22T15:46:53Z</cp:lastPrinted>
  <dcterms:created xsi:type="dcterms:W3CDTF">2018-03-13T10:22:54Z</dcterms:created>
  <dcterms:modified xsi:type="dcterms:W3CDTF">2026-03-24T11:34:22Z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2018-03-13T00:00:00Z</vt:filetime>
  </property>
  <property fmtid="{D5CDD505-2E9C-101B-9397-08002B2CF9AE}" pid="3" name="Creator">
    <vt:lpwstr>Adobe InDesign CC 13.0 (Macintosh)</vt:lpwstr>
  </property>
  <property fmtid="{D5CDD505-2E9C-101B-9397-08002B2CF9AE}" pid="4" name="LastSaved">
    <vt:filetime>2018-03-13T00:00:00Z</vt:filetime>
  </property>
  <property fmtid="{D5CDD505-2E9C-101B-9397-08002B2CF9AE}" pid="5" name="ContentTypeId">
    <vt:lpwstr>0x010100FD6832CB30346542993AB76419291E72</vt:lpwstr>
  </property>
  <property fmtid="{D5CDD505-2E9C-101B-9397-08002B2CF9AE}" pid="6" name="MSIP_Label_8e19d756-792e-42a1-bcad-4cb9051ddd2d_Enabled">
    <vt:lpwstr>true</vt:lpwstr>
  </property>
  <property fmtid="{D5CDD505-2E9C-101B-9397-08002B2CF9AE}" pid="7" name="MSIP_Label_8e19d756-792e-42a1-bcad-4cb9051ddd2d_SetDate">
    <vt:lpwstr>2024-10-03T10:42:07Z</vt:lpwstr>
  </property>
  <property fmtid="{D5CDD505-2E9C-101B-9397-08002B2CF9AE}" pid="8" name="MSIP_Label_8e19d756-792e-42a1-bcad-4cb9051ddd2d_Method">
    <vt:lpwstr>Standard</vt:lpwstr>
  </property>
  <property fmtid="{D5CDD505-2E9C-101B-9397-08002B2CF9AE}" pid="9" name="MSIP_Label_8e19d756-792e-42a1-bcad-4cb9051ddd2d_Name">
    <vt:lpwstr>Confidential</vt:lpwstr>
  </property>
  <property fmtid="{D5CDD505-2E9C-101B-9397-08002B2CF9AE}" pid="10" name="MSIP_Label_8e19d756-792e-42a1-bcad-4cb9051ddd2d_SiteId">
    <vt:lpwstr>41eb501a-f671-4ce0-a5bf-b64168c3705f</vt:lpwstr>
  </property>
  <property fmtid="{D5CDD505-2E9C-101B-9397-08002B2CF9AE}" pid="11" name="MSIP_Label_8e19d756-792e-42a1-bcad-4cb9051ddd2d_ActionId">
    <vt:lpwstr>00d3a0f2-459f-480d-ac66-07eedd822395</vt:lpwstr>
  </property>
  <property fmtid="{D5CDD505-2E9C-101B-9397-08002B2CF9AE}" pid="12" name="MSIP_Label_8e19d756-792e-42a1-bcad-4cb9051ddd2d_ContentBits">
    <vt:lpwstr>2</vt:lpwstr>
  </property>
  <property fmtid="{D5CDD505-2E9C-101B-9397-08002B2CF9AE}" pid="13" name="ClassificationContentMarkingFooterLocations">
    <vt:lpwstr>Office Theme:8</vt:lpwstr>
  </property>
  <property fmtid="{D5CDD505-2E9C-101B-9397-08002B2CF9AE}" pid="14" name="ClassificationContentMarkingFooterText">
    <vt:lpwstr>Confidential - Not for Public Consumption or Distribution</vt:lpwstr>
  </property>
</Properties>
</file>